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1" r:id="rId10"/>
    <p:sldId id="266" r:id="rId11"/>
    <p:sldId id="267" r:id="rId1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EB9631B5-78F2-41C9-869B-9F39066F8104}" styleName="中等深淺樣式 3 - 輔色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淺色樣式 2 - 輔色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05" autoAdjust="0"/>
    <p:restoredTop sz="94660"/>
  </p:normalViewPr>
  <p:slideViewPr>
    <p:cSldViewPr snapToGrid="0">
      <p:cViewPr>
        <p:scale>
          <a:sx n="150" d="100"/>
          <a:sy n="150" d="100"/>
        </p:scale>
        <p:origin x="1710" y="-21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32E6A2-1655-40A1-A18B-0C44FC394169}" type="doc">
      <dgm:prSet loTypeId="urn:microsoft.com/office/officeart/2005/8/layout/radial5" loCatId="relationship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zh-TW" altLang="en-US"/>
        </a:p>
      </dgm:t>
    </dgm:pt>
    <dgm:pt modelId="{04408AF7-C1A3-4A2B-A1CF-DD59F2C41EEC}">
      <dgm:prSet phldrT="[文字]" custT="1"/>
      <dgm:spPr/>
      <dgm:t>
        <a:bodyPr/>
        <a:lstStyle/>
        <a:p>
          <a:r>
            <a:rPr lang="zh-TW" altLang="en-US" sz="18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文化藝術</a:t>
          </a:r>
          <a:endParaRPr lang="zh-TW" altLang="en-US" sz="18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56C782F-98E0-4321-9B05-28BBE839CFB1}" type="parTrans" cxnId="{F494982D-7ED9-4B43-82A7-0B421861AE09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5A34E61-D507-4103-AF53-64A81D10A234}" type="sibTrans" cxnId="{F494982D-7ED9-4B43-82A7-0B421861AE09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4934280-CC14-4F37-8596-2027C8E8CE75}">
      <dgm:prSet phldrT="[文字]" custT="1"/>
      <dgm:spPr/>
      <dgm:t>
        <a:bodyPr/>
        <a:lstStyle/>
        <a:p>
          <a:pPr algn="ctr"/>
          <a:r>
            <a:rPr lang="zh-TW" altLang="en-US" sz="115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技術的轉變</a:t>
          </a:r>
          <a:r>
            <a:rPr lang="en-US" altLang="zh-TW" sz="115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/>
          </a:r>
          <a:br>
            <a:rPr lang="en-US" altLang="zh-TW" sz="115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</a:br>
          <a:r>
            <a:rPr lang="zh-TW" altLang="en-US" sz="115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如</a:t>
          </a:r>
          <a:r>
            <a:rPr lang="en-US" altLang="zh-TW" sz="115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:</a:t>
          </a:r>
          <a:r>
            <a:rPr lang="zh-TW" altLang="en-US" sz="115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大湖文化的黑陶</a:t>
          </a:r>
          <a:endParaRPr lang="zh-TW" altLang="en-US" sz="115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5C6D365-17B6-4D07-846B-4ABF6B225FC6}" type="parTrans" cxnId="{BB85FB0E-0403-49B3-B886-0EB18943D4D8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FE99A64-0FCB-4547-8FCD-4482FBFCA0C1}" type="sibTrans" cxnId="{BB85FB0E-0403-49B3-B886-0EB18943D4D8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A8E8593-D061-44E3-B1BF-93DF63C90071}">
      <dgm:prSet phldrT="[文字]" custT="1"/>
      <dgm:spPr/>
      <dgm:t>
        <a:bodyPr/>
        <a:lstStyle/>
        <a:p>
          <a:r>
            <a:rPr lang="zh-TW" altLang="en-US" sz="115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自然</a:t>
          </a:r>
          <a:r>
            <a:rPr lang="en-US" altLang="zh-TW" sz="115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/</a:t>
          </a:r>
          <a:r>
            <a:rPr lang="zh-TW" altLang="en-US" sz="115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生活環境</a:t>
          </a:r>
          <a:r>
            <a:rPr lang="en-US" altLang="zh-TW" sz="115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/>
          </a:r>
          <a:br>
            <a:rPr lang="en-US" altLang="zh-TW" sz="115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</a:br>
          <a:r>
            <a:rPr lang="zh-TW" altLang="en-US" sz="115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如</a:t>
          </a:r>
          <a:r>
            <a:rPr lang="en-US" altLang="zh-TW" sz="115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: </a:t>
          </a:r>
          <a:r>
            <a:rPr lang="zh-TW" altLang="en-US" sz="115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大坌坑的貝殼飾品</a:t>
          </a:r>
          <a:endParaRPr lang="zh-TW" altLang="en-US" sz="115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FBB1C4C-D541-480D-A2E4-CC50130F60BD}" type="parTrans" cxnId="{A52BE5E5-FB70-4DE5-870F-76A516A2186A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AABAAF8-10B6-41F3-9723-0EEB66926906}" type="sibTrans" cxnId="{A52BE5E5-FB70-4DE5-870F-76A516A2186A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C3634C6-9A19-43CE-9C14-2FE7E3CC784E}">
      <dgm:prSet phldrT="[文字]" custT="1"/>
      <dgm:spPr/>
      <dgm:t>
        <a:bodyPr/>
        <a:lstStyle/>
        <a:p>
          <a:r>
            <a:rPr lang="zh-TW" altLang="en-US" sz="115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與外界頻繁交流</a:t>
          </a:r>
          <a:r>
            <a:rPr lang="en-US" altLang="zh-TW" sz="115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/>
          </a:r>
          <a:br>
            <a:rPr lang="en-US" altLang="zh-TW" sz="115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</a:br>
          <a:r>
            <a:rPr lang="zh-TW" altLang="en-US" sz="115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如</a:t>
          </a:r>
          <a:r>
            <a:rPr lang="en-US" altLang="zh-TW" sz="115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:</a:t>
          </a:r>
          <a:r>
            <a:rPr lang="zh-TW" altLang="en-US" sz="115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西拉雅文化的各種工藝</a:t>
          </a:r>
          <a:endParaRPr lang="zh-TW" altLang="en-US" sz="115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239F212-4E47-4116-9639-6D85B975444E}" type="parTrans" cxnId="{DAF7D926-CC97-4076-BFDE-C23094D0F7FF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136515A-8AE2-4407-8038-74529A495E20}" type="sibTrans" cxnId="{DAF7D926-CC97-4076-BFDE-C23094D0F7FF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3024F46-6A67-4DD6-9F31-AB5D61273CEB}">
      <dgm:prSet phldrT="[文字]" custT="1"/>
      <dgm:spPr/>
      <dgm:t>
        <a:bodyPr/>
        <a:lstStyle/>
        <a:p>
          <a:r>
            <a:rPr lang="zh-TW" altLang="en-US" sz="115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新材質的運用</a:t>
          </a:r>
          <a:r>
            <a:rPr lang="en-US" altLang="zh-TW" sz="115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/>
          </a:r>
          <a:br>
            <a:rPr lang="en-US" altLang="zh-TW" sz="115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</a:br>
          <a:r>
            <a:rPr lang="zh-TW" altLang="en-US" sz="115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如</a:t>
          </a:r>
          <a:r>
            <a:rPr lang="en-US" altLang="zh-TW" sz="115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:</a:t>
          </a:r>
          <a:r>
            <a:rPr lang="zh-TW" altLang="en-US" sz="115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蔦松文化中鐵器的使用</a:t>
          </a:r>
          <a:endParaRPr lang="zh-TW" altLang="en-US" sz="115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9586A27-132D-4801-ACD3-36A9E92A6585}" type="parTrans" cxnId="{7ADD426A-C528-4242-8736-54FA3D07A0A5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02FD530-741F-48B3-B5F6-14DBB644FC88}" type="sibTrans" cxnId="{7ADD426A-C528-4242-8736-54FA3D07A0A5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93E9766-9D0E-4BAC-8A96-9DC652340318}">
      <dgm:prSet phldrT="[文字]" custT="1"/>
      <dgm:spPr/>
      <dgm:t>
        <a:bodyPr/>
        <a:lstStyle/>
        <a:p>
          <a:r>
            <a:rPr lang="zh-TW" altLang="en-US" sz="115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技術的練達</a:t>
          </a:r>
          <a:r>
            <a:rPr lang="en-US" altLang="zh-TW" sz="115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/>
          </a:r>
          <a:br>
            <a:rPr lang="en-US" altLang="zh-TW" sz="115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</a:br>
          <a:r>
            <a:rPr lang="zh-TW" altLang="en-US" sz="115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如</a:t>
          </a:r>
          <a:r>
            <a:rPr lang="en-US" altLang="zh-TW" sz="115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:</a:t>
          </a:r>
          <a:r>
            <a:rPr lang="zh-TW" altLang="en-US" sz="115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牛稠子文化的陶器製作</a:t>
          </a:r>
          <a:endParaRPr lang="zh-TW" altLang="en-US" sz="115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548C436-58A8-4F0A-B357-A761FAF7D2D7}" type="parTrans" cxnId="{222697DE-92C5-4EFB-B585-600D69B83CBD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0A9771D-F5EC-4CB5-A4FD-579E428D16B7}" type="sibTrans" cxnId="{222697DE-92C5-4EFB-B585-600D69B83CBD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4E7B3B7-DE04-48C5-A2C0-5DF5B77A9510}">
      <dgm:prSet phldrT="[文字]" custT="1"/>
      <dgm:spPr/>
      <dgm:t>
        <a:bodyPr/>
        <a:lstStyle/>
        <a:p>
          <a:r>
            <a:rPr lang="zh-TW" altLang="en-US" sz="115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思想觀念</a:t>
          </a:r>
          <a:r>
            <a:rPr lang="en-US" altLang="zh-TW" sz="115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/>
          </a:r>
          <a:br>
            <a:rPr lang="en-US" altLang="zh-TW" sz="115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</a:br>
          <a:r>
            <a:rPr lang="zh-TW" altLang="en-US" sz="115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不同時期的殉葬習俗</a:t>
          </a:r>
          <a:endParaRPr lang="zh-TW" altLang="en-US" sz="115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4524B0C-5456-415A-8A2D-81A954757249}" type="parTrans" cxnId="{48237676-2B62-4CF8-8299-39E127D3274E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BB68F67-FAF8-440C-A9B7-799A6B47B8A8}" type="sibTrans" cxnId="{48237676-2B62-4CF8-8299-39E127D3274E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9E8FBB3-0E45-4CFC-84C6-79B809900637}" type="pres">
      <dgm:prSet presAssocID="{DB32E6A2-1655-40A1-A18B-0C44FC39416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1363D55-FDEB-40DD-9748-30626DA7B416}" type="pres">
      <dgm:prSet presAssocID="{04408AF7-C1A3-4A2B-A1CF-DD59F2C41EEC}" presName="centerShape" presStyleLbl="node0" presStyleIdx="0" presStyleCnt="1"/>
      <dgm:spPr/>
      <dgm:t>
        <a:bodyPr/>
        <a:lstStyle/>
        <a:p>
          <a:endParaRPr lang="zh-TW" altLang="en-US"/>
        </a:p>
      </dgm:t>
    </dgm:pt>
    <dgm:pt modelId="{5CBB3A9A-FCE4-4B7A-B006-32AC97C568D0}" type="pres">
      <dgm:prSet presAssocID="{D5C6D365-17B6-4D07-846B-4ABF6B225FC6}" presName="parTrans" presStyleLbl="sibTrans2D1" presStyleIdx="0" presStyleCnt="6"/>
      <dgm:spPr/>
      <dgm:t>
        <a:bodyPr/>
        <a:lstStyle/>
        <a:p>
          <a:endParaRPr lang="zh-TW" altLang="en-US"/>
        </a:p>
      </dgm:t>
    </dgm:pt>
    <dgm:pt modelId="{8C5BA3B6-1DAD-4798-B295-EF9299B7007A}" type="pres">
      <dgm:prSet presAssocID="{D5C6D365-17B6-4D07-846B-4ABF6B225FC6}" presName="connectorText" presStyleLbl="sibTrans2D1" presStyleIdx="0" presStyleCnt="6"/>
      <dgm:spPr/>
      <dgm:t>
        <a:bodyPr/>
        <a:lstStyle/>
        <a:p>
          <a:endParaRPr lang="zh-TW" altLang="en-US"/>
        </a:p>
      </dgm:t>
    </dgm:pt>
    <dgm:pt modelId="{705E4B90-968C-463E-AFAF-4F38DA06B6A3}" type="pres">
      <dgm:prSet presAssocID="{94934280-CC14-4F37-8596-2027C8E8CE75}" presName="node" presStyleLbl="node1" presStyleIdx="0" presStyleCnt="6" custScaleX="13697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1352EB2-5ED9-43CE-B513-41EB89B8FB5C}" type="pres">
      <dgm:prSet presAssocID="{0FBB1C4C-D541-480D-A2E4-CC50130F60BD}" presName="parTrans" presStyleLbl="sibTrans2D1" presStyleIdx="1" presStyleCnt="6"/>
      <dgm:spPr/>
      <dgm:t>
        <a:bodyPr/>
        <a:lstStyle/>
        <a:p>
          <a:endParaRPr lang="zh-TW" altLang="en-US"/>
        </a:p>
      </dgm:t>
    </dgm:pt>
    <dgm:pt modelId="{54888457-E287-4CAB-AC48-F5C0324C5A16}" type="pres">
      <dgm:prSet presAssocID="{0FBB1C4C-D541-480D-A2E4-CC50130F60BD}" presName="connectorText" presStyleLbl="sibTrans2D1" presStyleIdx="1" presStyleCnt="6"/>
      <dgm:spPr/>
      <dgm:t>
        <a:bodyPr/>
        <a:lstStyle/>
        <a:p>
          <a:endParaRPr lang="zh-TW" altLang="en-US"/>
        </a:p>
      </dgm:t>
    </dgm:pt>
    <dgm:pt modelId="{319E207F-91A9-4581-88A5-F9C51BA101EE}" type="pres">
      <dgm:prSet presAssocID="{9A8E8593-D061-44E3-B1BF-93DF63C90071}" presName="node" presStyleLbl="node1" presStyleIdx="1" presStyleCnt="6" custScaleX="135400" custScaleY="101580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697180B-9F2A-425C-B6CB-724DE74DAE4E}" type="pres">
      <dgm:prSet presAssocID="{E239F212-4E47-4116-9639-6D85B975444E}" presName="parTrans" presStyleLbl="sibTrans2D1" presStyleIdx="2" presStyleCnt="6"/>
      <dgm:spPr/>
      <dgm:t>
        <a:bodyPr/>
        <a:lstStyle/>
        <a:p>
          <a:endParaRPr lang="zh-TW" altLang="en-US"/>
        </a:p>
      </dgm:t>
    </dgm:pt>
    <dgm:pt modelId="{CA916EFF-8589-4FC8-B7F4-9E55A40256CA}" type="pres">
      <dgm:prSet presAssocID="{E239F212-4E47-4116-9639-6D85B975444E}" presName="connectorText" presStyleLbl="sibTrans2D1" presStyleIdx="2" presStyleCnt="6"/>
      <dgm:spPr/>
      <dgm:t>
        <a:bodyPr/>
        <a:lstStyle/>
        <a:p>
          <a:endParaRPr lang="zh-TW" altLang="en-US"/>
        </a:p>
      </dgm:t>
    </dgm:pt>
    <dgm:pt modelId="{D72E49C8-E9F3-4762-A85A-9BE71030C005}" type="pres">
      <dgm:prSet presAssocID="{6C3634C6-9A19-43CE-9C14-2FE7E3CC784E}" presName="node" presStyleLbl="node1" presStyleIdx="2" presStyleCnt="6" custScaleX="14057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890A00-BECD-4B6D-A6FF-B4715DC98542}" type="pres">
      <dgm:prSet presAssocID="{49586A27-132D-4801-ACD3-36A9E92A6585}" presName="parTrans" presStyleLbl="sibTrans2D1" presStyleIdx="3" presStyleCnt="6"/>
      <dgm:spPr/>
      <dgm:t>
        <a:bodyPr/>
        <a:lstStyle/>
        <a:p>
          <a:endParaRPr lang="zh-TW" altLang="en-US"/>
        </a:p>
      </dgm:t>
    </dgm:pt>
    <dgm:pt modelId="{D6A537E5-858B-4D6A-8E4B-55BABDD8631A}" type="pres">
      <dgm:prSet presAssocID="{49586A27-132D-4801-ACD3-36A9E92A6585}" presName="connectorText" presStyleLbl="sibTrans2D1" presStyleIdx="3" presStyleCnt="6"/>
      <dgm:spPr/>
      <dgm:t>
        <a:bodyPr/>
        <a:lstStyle/>
        <a:p>
          <a:endParaRPr lang="zh-TW" altLang="en-US"/>
        </a:p>
      </dgm:t>
    </dgm:pt>
    <dgm:pt modelId="{048F8799-476C-42EF-8A8C-903D3C1FEEA4}" type="pres">
      <dgm:prSet presAssocID="{03024F46-6A67-4DD6-9F31-AB5D61273CEB}" presName="node" presStyleLbl="node1" presStyleIdx="3" presStyleCnt="6" custScaleX="13753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16BCD4D-ABB5-4391-893A-BDB085ABD6B4}" type="pres">
      <dgm:prSet presAssocID="{24524B0C-5456-415A-8A2D-81A954757249}" presName="parTrans" presStyleLbl="sibTrans2D1" presStyleIdx="4" presStyleCnt="6"/>
      <dgm:spPr/>
      <dgm:t>
        <a:bodyPr/>
        <a:lstStyle/>
        <a:p>
          <a:endParaRPr lang="zh-TW" altLang="en-US"/>
        </a:p>
      </dgm:t>
    </dgm:pt>
    <dgm:pt modelId="{FC66A89B-7A87-4615-A783-458284073358}" type="pres">
      <dgm:prSet presAssocID="{24524B0C-5456-415A-8A2D-81A954757249}" presName="connectorText" presStyleLbl="sibTrans2D1" presStyleIdx="4" presStyleCnt="6"/>
      <dgm:spPr/>
      <dgm:t>
        <a:bodyPr/>
        <a:lstStyle/>
        <a:p>
          <a:endParaRPr lang="zh-TW" altLang="en-US"/>
        </a:p>
      </dgm:t>
    </dgm:pt>
    <dgm:pt modelId="{57F7BB8E-64C3-45B2-9F97-FFD8D792B4A9}" type="pres">
      <dgm:prSet presAssocID="{D4E7B3B7-DE04-48C5-A2C0-5DF5B77A9510}" presName="node" presStyleLbl="node1" presStyleIdx="4" presStyleCnt="6" custScaleX="13713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BCB1112-BF40-452D-9C5C-77AFB8303A8F}" type="pres">
      <dgm:prSet presAssocID="{6548C436-58A8-4F0A-B357-A761FAF7D2D7}" presName="parTrans" presStyleLbl="sibTrans2D1" presStyleIdx="5" presStyleCnt="6"/>
      <dgm:spPr/>
      <dgm:t>
        <a:bodyPr/>
        <a:lstStyle/>
        <a:p>
          <a:endParaRPr lang="zh-TW" altLang="en-US"/>
        </a:p>
      </dgm:t>
    </dgm:pt>
    <dgm:pt modelId="{A3FF9283-74AD-4323-9F5D-4BFD60C81952}" type="pres">
      <dgm:prSet presAssocID="{6548C436-58A8-4F0A-B357-A761FAF7D2D7}" presName="connectorText" presStyleLbl="sibTrans2D1" presStyleIdx="5" presStyleCnt="6"/>
      <dgm:spPr/>
      <dgm:t>
        <a:bodyPr/>
        <a:lstStyle/>
        <a:p>
          <a:endParaRPr lang="zh-TW" altLang="en-US"/>
        </a:p>
      </dgm:t>
    </dgm:pt>
    <dgm:pt modelId="{B73C97B8-8A2A-456C-9DFC-2FDEECC1D5D4}" type="pres">
      <dgm:prSet presAssocID="{D93E9766-9D0E-4BAC-8A96-9DC652340318}" presName="node" presStyleLbl="node1" presStyleIdx="5" presStyleCnt="6" custScaleX="13823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0A5FFAD-9DCD-43A9-9071-FB64A9386380}" type="presOf" srcId="{0FBB1C4C-D541-480D-A2E4-CC50130F60BD}" destId="{54888457-E287-4CAB-AC48-F5C0324C5A16}" srcOrd="1" destOrd="0" presId="urn:microsoft.com/office/officeart/2005/8/layout/radial5"/>
    <dgm:cxn modelId="{36CD55C7-2C14-4D2D-BEF5-AA7844BA00A4}" type="presOf" srcId="{24524B0C-5456-415A-8A2D-81A954757249}" destId="{616BCD4D-ABB5-4391-893A-BDB085ABD6B4}" srcOrd="0" destOrd="0" presId="urn:microsoft.com/office/officeart/2005/8/layout/radial5"/>
    <dgm:cxn modelId="{34E355B5-8779-4A3C-8E41-86B7D376FD78}" type="presOf" srcId="{D4E7B3B7-DE04-48C5-A2C0-5DF5B77A9510}" destId="{57F7BB8E-64C3-45B2-9F97-FFD8D792B4A9}" srcOrd="0" destOrd="0" presId="urn:microsoft.com/office/officeart/2005/8/layout/radial5"/>
    <dgm:cxn modelId="{A4AACDC8-FBF7-4F14-9390-FFBA20011140}" type="presOf" srcId="{6C3634C6-9A19-43CE-9C14-2FE7E3CC784E}" destId="{D72E49C8-E9F3-4762-A85A-9BE71030C005}" srcOrd="0" destOrd="0" presId="urn:microsoft.com/office/officeart/2005/8/layout/radial5"/>
    <dgm:cxn modelId="{F494982D-7ED9-4B43-82A7-0B421861AE09}" srcId="{DB32E6A2-1655-40A1-A18B-0C44FC394169}" destId="{04408AF7-C1A3-4A2B-A1CF-DD59F2C41EEC}" srcOrd="0" destOrd="0" parTransId="{256C782F-98E0-4321-9B05-28BBE839CFB1}" sibTransId="{75A34E61-D507-4103-AF53-64A81D10A234}"/>
    <dgm:cxn modelId="{0ECE9041-92D1-4531-A29E-E33A72C48577}" type="presOf" srcId="{D5C6D365-17B6-4D07-846B-4ABF6B225FC6}" destId="{5CBB3A9A-FCE4-4B7A-B006-32AC97C568D0}" srcOrd="0" destOrd="0" presId="urn:microsoft.com/office/officeart/2005/8/layout/radial5"/>
    <dgm:cxn modelId="{48237676-2B62-4CF8-8299-39E127D3274E}" srcId="{04408AF7-C1A3-4A2B-A1CF-DD59F2C41EEC}" destId="{D4E7B3B7-DE04-48C5-A2C0-5DF5B77A9510}" srcOrd="4" destOrd="0" parTransId="{24524B0C-5456-415A-8A2D-81A954757249}" sibTransId="{0BB68F67-FAF8-440C-A9B7-799A6B47B8A8}"/>
    <dgm:cxn modelId="{FBD25D0E-FBAB-4978-A012-B8AD9A651B60}" type="presOf" srcId="{0FBB1C4C-D541-480D-A2E4-CC50130F60BD}" destId="{21352EB2-5ED9-43CE-B513-41EB89B8FB5C}" srcOrd="0" destOrd="0" presId="urn:microsoft.com/office/officeart/2005/8/layout/radial5"/>
    <dgm:cxn modelId="{C78A8524-44D8-4918-A7B6-D571A8A74D8E}" type="presOf" srcId="{DB32E6A2-1655-40A1-A18B-0C44FC394169}" destId="{29E8FBB3-0E45-4CFC-84C6-79B809900637}" srcOrd="0" destOrd="0" presId="urn:microsoft.com/office/officeart/2005/8/layout/radial5"/>
    <dgm:cxn modelId="{7ADD426A-C528-4242-8736-54FA3D07A0A5}" srcId="{04408AF7-C1A3-4A2B-A1CF-DD59F2C41EEC}" destId="{03024F46-6A67-4DD6-9F31-AB5D61273CEB}" srcOrd="3" destOrd="0" parTransId="{49586A27-132D-4801-ACD3-36A9E92A6585}" sibTransId="{D02FD530-741F-48B3-B5F6-14DBB644FC88}"/>
    <dgm:cxn modelId="{DAF7D926-CC97-4076-BFDE-C23094D0F7FF}" srcId="{04408AF7-C1A3-4A2B-A1CF-DD59F2C41EEC}" destId="{6C3634C6-9A19-43CE-9C14-2FE7E3CC784E}" srcOrd="2" destOrd="0" parTransId="{E239F212-4E47-4116-9639-6D85B975444E}" sibTransId="{A136515A-8AE2-4407-8038-74529A495E20}"/>
    <dgm:cxn modelId="{53D9B5CF-7A83-4D21-B0BF-2A44BD303121}" type="presOf" srcId="{49586A27-132D-4801-ACD3-36A9E92A6585}" destId="{D6A537E5-858B-4D6A-8E4B-55BABDD8631A}" srcOrd="1" destOrd="0" presId="urn:microsoft.com/office/officeart/2005/8/layout/radial5"/>
    <dgm:cxn modelId="{A52BE5E5-FB70-4DE5-870F-76A516A2186A}" srcId="{04408AF7-C1A3-4A2B-A1CF-DD59F2C41EEC}" destId="{9A8E8593-D061-44E3-B1BF-93DF63C90071}" srcOrd="1" destOrd="0" parTransId="{0FBB1C4C-D541-480D-A2E4-CC50130F60BD}" sibTransId="{DAABAAF8-10B6-41F3-9723-0EEB66926906}"/>
    <dgm:cxn modelId="{DBF5E18F-C13B-4617-A6BF-CB0800055AA1}" type="presOf" srcId="{49586A27-132D-4801-ACD3-36A9E92A6585}" destId="{58890A00-BECD-4B6D-A6FF-B4715DC98542}" srcOrd="0" destOrd="0" presId="urn:microsoft.com/office/officeart/2005/8/layout/radial5"/>
    <dgm:cxn modelId="{04F09587-845D-43A8-BE2F-41C845CA067A}" type="presOf" srcId="{E239F212-4E47-4116-9639-6D85B975444E}" destId="{7697180B-9F2A-425C-B6CB-724DE74DAE4E}" srcOrd="0" destOrd="0" presId="urn:microsoft.com/office/officeart/2005/8/layout/radial5"/>
    <dgm:cxn modelId="{BB85FB0E-0403-49B3-B886-0EB18943D4D8}" srcId="{04408AF7-C1A3-4A2B-A1CF-DD59F2C41EEC}" destId="{94934280-CC14-4F37-8596-2027C8E8CE75}" srcOrd="0" destOrd="0" parTransId="{D5C6D365-17B6-4D07-846B-4ABF6B225FC6}" sibTransId="{7FE99A64-0FCB-4547-8FCD-4482FBFCA0C1}"/>
    <dgm:cxn modelId="{3B7D818D-7BD6-443D-BDA1-3EB14A5433B4}" type="presOf" srcId="{94934280-CC14-4F37-8596-2027C8E8CE75}" destId="{705E4B90-968C-463E-AFAF-4F38DA06B6A3}" srcOrd="0" destOrd="0" presId="urn:microsoft.com/office/officeart/2005/8/layout/radial5"/>
    <dgm:cxn modelId="{23001BBD-A852-4850-9BDD-7A2E420AE627}" type="presOf" srcId="{03024F46-6A67-4DD6-9F31-AB5D61273CEB}" destId="{048F8799-476C-42EF-8A8C-903D3C1FEEA4}" srcOrd="0" destOrd="0" presId="urn:microsoft.com/office/officeart/2005/8/layout/radial5"/>
    <dgm:cxn modelId="{6B3498D4-3E5E-45B0-B9A6-F99FC1521D5F}" type="presOf" srcId="{D5C6D365-17B6-4D07-846B-4ABF6B225FC6}" destId="{8C5BA3B6-1DAD-4798-B295-EF9299B7007A}" srcOrd="1" destOrd="0" presId="urn:microsoft.com/office/officeart/2005/8/layout/radial5"/>
    <dgm:cxn modelId="{C0E9CB03-F8AA-46D8-8FCE-FE5945C06C74}" type="presOf" srcId="{04408AF7-C1A3-4A2B-A1CF-DD59F2C41EEC}" destId="{81363D55-FDEB-40DD-9748-30626DA7B416}" srcOrd="0" destOrd="0" presId="urn:microsoft.com/office/officeart/2005/8/layout/radial5"/>
    <dgm:cxn modelId="{9AADCC05-6FDA-4A00-AF4B-029FB168287B}" type="presOf" srcId="{6548C436-58A8-4F0A-B357-A761FAF7D2D7}" destId="{9BCB1112-BF40-452D-9C5C-77AFB8303A8F}" srcOrd="0" destOrd="0" presId="urn:microsoft.com/office/officeart/2005/8/layout/radial5"/>
    <dgm:cxn modelId="{F68E0EEB-77ED-42B0-8C9F-956A06123733}" type="presOf" srcId="{6548C436-58A8-4F0A-B357-A761FAF7D2D7}" destId="{A3FF9283-74AD-4323-9F5D-4BFD60C81952}" srcOrd="1" destOrd="0" presId="urn:microsoft.com/office/officeart/2005/8/layout/radial5"/>
    <dgm:cxn modelId="{3F0BFA20-0D72-4BBC-87C1-6BE4710009FF}" type="presOf" srcId="{9A8E8593-D061-44E3-B1BF-93DF63C90071}" destId="{319E207F-91A9-4581-88A5-F9C51BA101EE}" srcOrd="0" destOrd="0" presId="urn:microsoft.com/office/officeart/2005/8/layout/radial5"/>
    <dgm:cxn modelId="{7AA7FCF7-E5F3-4198-8EB4-AE7EDE517EA5}" type="presOf" srcId="{D93E9766-9D0E-4BAC-8A96-9DC652340318}" destId="{B73C97B8-8A2A-456C-9DFC-2FDEECC1D5D4}" srcOrd="0" destOrd="0" presId="urn:microsoft.com/office/officeart/2005/8/layout/radial5"/>
    <dgm:cxn modelId="{1C36DC69-BBF2-4603-A6FF-38452321AAC1}" type="presOf" srcId="{24524B0C-5456-415A-8A2D-81A954757249}" destId="{FC66A89B-7A87-4615-A783-458284073358}" srcOrd="1" destOrd="0" presId="urn:microsoft.com/office/officeart/2005/8/layout/radial5"/>
    <dgm:cxn modelId="{222697DE-92C5-4EFB-B585-600D69B83CBD}" srcId="{04408AF7-C1A3-4A2B-A1CF-DD59F2C41EEC}" destId="{D93E9766-9D0E-4BAC-8A96-9DC652340318}" srcOrd="5" destOrd="0" parTransId="{6548C436-58A8-4F0A-B357-A761FAF7D2D7}" sibTransId="{30A9771D-F5EC-4CB5-A4FD-579E428D16B7}"/>
    <dgm:cxn modelId="{65A7FAD5-027F-48C4-A60A-DA6350669D41}" type="presOf" srcId="{E239F212-4E47-4116-9639-6D85B975444E}" destId="{CA916EFF-8589-4FC8-B7F4-9E55A40256CA}" srcOrd="1" destOrd="0" presId="urn:microsoft.com/office/officeart/2005/8/layout/radial5"/>
    <dgm:cxn modelId="{581949A3-28DD-4BBE-BC2B-9C631FD3F3B9}" type="presParOf" srcId="{29E8FBB3-0E45-4CFC-84C6-79B809900637}" destId="{81363D55-FDEB-40DD-9748-30626DA7B416}" srcOrd="0" destOrd="0" presId="urn:microsoft.com/office/officeart/2005/8/layout/radial5"/>
    <dgm:cxn modelId="{7203B4D4-E813-4751-BC0E-704CEAB7BF6C}" type="presParOf" srcId="{29E8FBB3-0E45-4CFC-84C6-79B809900637}" destId="{5CBB3A9A-FCE4-4B7A-B006-32AC97C568D0}" srcOrd="1" destOrd="0" presId="urn:microsoft.com/office/officeart/2005/8/layout/radial5"/>
    <dgm:cxn modelId="{B6ED4255-8C33-42A3-A9A8-BAD7AAE126B8}" type="presParOf" srcId="{5CBB3A9A-FCE4-4B7A-B006-32AC97C568D0}" destId="{8C5BA3B6-1DAD-4798-B295-EF9299B7007A}" srcOrd="0" destOrd="0" presId="urn:microsoft.com/office/officeart/2005/8/layout/radial5"/>
    <dgm:cxn modelId="{2B01C1BA-396E-42EE-9BC6-2CABC3840FBF}" type="presParOf" srcId="{29E8FBB3-0E45-4CFC-84C6-79B809900637}" destId="{705E4B90-968C-463E-AFAF-4F38DA06B6A3}" srcOrd="2" destOrd="0" presId="urn:microsoft.com/office/officeart/2005/8/layout/radial5"/>
    <dgm:cxn modelId="{D95F23BD-D580-46DB-A8DD-09645B835F24}" type="presParOf" srcId="{29E8FBB3-0E45-4CFC-84C6-79B809900637}" destId="{21352EB2-5ED9-43CE-B513-41EB89B8FB5C}" srcOrd="3" destOrd="0" presId="urn:microsoft.com/office/officeart/2005/8/layout/radial5"/>
    <dgm:cxn modelId="{EDE42D10-9D47-44E6-A454-7B0A9E6CDF3B}" type="presParOf" srcId="{21352EB2-5ED9-43CE-B513-41EB89B8FB5C}" destId="{54888457-E287-4CAB-AC48-F5C0324C5A16}" srcOrd="0" destOrd="0" presId="urn:microsoft.com/office/officeart/2005/8/layout/radial5"/>
    <dgm:cxn modelId="{B73BCB50-F8B8-4B4B-9BF0-94E366BCAE92}" type="presParOf" srcId="{29E8FBB3-0E45-4CFC-84C6-79B809900637}" destId="{319E207F-91A9-4581-88A5-F9C51BA101EE}" srcOrd="4" destOrd="0" presId="urn:microsoft.com/office/officeart/2005/8/layout/radial5"/>
    <dgm:cxn modelId="{F0CA779A-5DD7-4DDF-9B11-B1892B983C2A}" type="presParOf" srcId="{29E8FBB3-0E45-4CFC-84C6-79B809900637}" destId="{7697180B-9F2A-425C-B6CB-724DE74DAE4E}" srcOrd="5" destOrd="0" presId="urn:microsoft.com/office/officeart/2005/8/layout/radial5"/>
    <dgm:cxn modelId="{A78BC084-D6FE-4ADD-B108-BC42E7A5771A}" type="presParOf" srcId="{7697180B-9F2A-425C-B6CB-724DE74DAE4E}" destId="{CA916EFF-8589-4FC8-B7F4-9E55A40256CA}" srcOrd="0" destOrd="0" presId="urn:microsoft.com/office/officeart/2005/8/layout/radial5"/>
    <dgm:cxn modelId="{A79DFA7A-2260-4CE0-AF11-A142672B237F}" type="presParOf" srcId="{29E8FBB3-0E45-4CFC-84C6-79B809900637}" destId="{D72E49C8-E9F3-4762-A85A-9BE71030C005}" srcOrd="6" destOrd="0" presId="urn:microsoft.com/office/officeart/2005/8/layout/radial5"/>
    <dgm:cxn modelId="{00F97C18-04DF-45D7-9307-ED209AB79BA5}" type="presParOf" srcId="{29E8FBB3-0E45-4CFC-84C6-79B809900637}" destId="{58890A00-BECD-4B6D-A6FF-B4715DC98542}" srcOrd="7" destOrd="0" presId="urn:microsoft.com/office/officeart/2005/8/layout/radial5"/>
    <dgm:cxn modelId="{1B99EEC1-9DFD-4BE7-94D4-807726851FFC}" type="presParOf" srcId="{58890A00-BECD-4B6D-A6FF-B4715DC98542}" destId="{D6A537E5-858B-4D6A-8E4B-55BABDD8631A}" srcOrd="0" destOrd="0" presId="urn:microsoft.com/office/officeart/2005/8/layout/radial5"/>
    <dgm:cxn modelId="{C54DBB4C-A8EE-44B5-9AEB-3668CBAED212}" type="presParOf" srcId="{29E8FBB3-0E45-4CFC-84C6-79B809900637}" destId="{048F8799-476C-42EF-8A8C-903D3C1FEEA4}" srcOrd="8" destOrd="0" presId="urn:microsoft.com/office/officeart/2005/8/layout/radial5"/>
    <dgm:cxn modelId="{2F368297-D474-4016-BA8B-C8FAF03480FF}" type="presParOf" srcId="{29E8FBB3-0E45-4CFC-84C6-79B809900637}" destId="{616BCD4D-ABB5-4391-893A-BDB085ABD6B4}" srcOrd="9" destOrd="0" presId="urn:microsoft.com/office/officeart/2005/8/layout/radial5"/>
    <dgm:cxn modelId="{2B5D5435-DAF2-4CF2-83FD-40539AB42E4B}" type="presParOf" srcId="{616BCD4D-ABB5-4391-893A-BDB085ABD6B4}" destId="{FC66A89B-7A87-4615-A783-458284073358}" srcOrd="0" destOrd="0" presId="urn:microsoft.com/office/officeart/2005/8/layout/radial5"/>
    <dgm:cxn modelId="{1DC875D2-1679-415E-B1E8-A138FDEECA95}" type="presParOf" srcId="{29E8FBB3-0E45-4CFC-84C6-79B809900637}" destId="{57F7BB8E-64C3-45B2-9F97-FFD8D792B4A9}" srcOrd="10" destOrd="0" presId="urn:microsoft.com/office/officeart/2005/8/layout/radial5"/>
    <dgm:cxn modelId="{656500C5-05D9-4FC1-BF77-9CB6E6B7B19A}" type="presParOf" srcId="{29E8FBB3-0E45-4CFC-84C6-79B809900637}" destId="{9BCB1112-BF40-452D-9C5C-77AFB8303A8F}" srcOrd="11" destOrd="0" presId="urn:microsoft.com/office/officeart/2005/8/layout/radial5"/>
    <dgm:cxn modelId="{4932E7F3-206C-48D9-8EE1-2BF51628235E}" type="presParOf" srcId="{9BCB1112-BF40-452D-9C5C-77AFB8303A8F}" destId="{A3FF9283-74AD-4323-9F5D-4BFD60C81952}" srcOrd="0" destOrd="0" presId="urn:microsoft.com/office/officeart/2005/8/layout/radial5"/>
    <dgm:cxn modelId="{FA9ACC03-5000-425A-8BEB-5C114DA180BF}" type="presParOf" srcId="{29E8FBB3-0E45-4CFC-84C6-79B809900637}" destId="{B73C97B8-8A2A-456C-9DFC-2FDEECC1D5D4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B32E6A2-1655-40A1-A18B-0C44FC394169}" type="doc">
      <dgm:prSet loTypeId="urn:microsoft.com/office/officeart/2005/8/layout/radial5" loCatId="relationship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zh-TW" altLang="en-US"/>
        </a:p>
      </dgm:t>
    </dgm:pt>
    <dgm:pt modelId="{04408AF7-C1A3-4A2B-A1CF-DD59F2C41EEC}">
      <dgm:prSet phldrT="[文字]" custT="1"/>
      <dgm:spPr/>
      <dgm:t>
        <a:bodyPr/>
        <a:lstStyle/>
        <a:p>
          <a:r>
            <a:rPr lang="zh-TW" altLang="en-US" sz="16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物件名稱</a:t>
          </a:r>
          <a:endParaRPr lang="zh-TW" altLang="en-US" sz="16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56C782F-98E0-4321-9B05-28BBE839CFB1}" type="parTrans" cxnId="{F494982D-7ED9-4B43-82A7-0B421861AE09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5A34E61-D507-4103-AF53-64A81D10A234}" type="sibTrans" cxnId="{F494982D-7ED9-4B43-82A7-0B421861AE09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4934280-CC14-4F37-8596-2027C8E8CE75}">
      <dgm:prSet phldrT="[文字]" custT="1"/>
      <dgm:spPr/>
      <dgm:t>
        <a:bodyPr/>
        <a:lstStyle/>
        <a:p>
          <a:pPr algn="ctr"/>
          <a:r>
            <a:rPr lang="zh-TW" altLang="en-US" sz="12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外觀：</a:t>
          </a:r>
          <a:endParaRPr lang="zh-TW" altLang="en-US" sz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5C6D365-17B6-4D07-846B-4ABF6B225FC6}" type="parTrans" cxnId="{BB85FB0E-0403-49B3-B886-0EB18943D4D8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FE99A64-0FCB-4547-8FCD-4482FBFCA0C1}" type="sibTrans" cxnId="{BB85FB0E-0403-49B3-B886-0EB18943D4D8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A8E8593-D061-44E3-B1BF-93DF63C90071}">
      <dgm:prSet phldrT="[文字]" custT="1"/>
      <dgm:spPr/>
      <dgm:t>
        <a:bodyPr/>
        <a:lstStyle/>
        <a:p>
          <a:r>
            <a:rPr lang="zh-TW" altLang="en-US" sz="12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材質：</a:t>
          </a:r>
          <a:endParaRPr lang="zh-TW" altLang="en-US" sz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FBB1C4C-D541-480D-A2E4-CC50130F60BD}" type="parTrans" cxnId="{A52BE5E5-FB70-4DE5-870F-76A516A2186A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AABAAF8-10B6-41F3-9723-0EEB66926906}" type="sibTrans" cxnId="{A52BE5E5-FB70-4DE5-870F-76A516A2186A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C3634C6-9A19-43CE-9C14-2FE7E3CC784E}">
      <dgm:prSet phldrT="[文字]" custT="1"/>
      <dgm:spPr/>
      <dgm:t>
        <a:bodyPr/>
        <a:lstStyle/>
        <a:p>
          <a:r>
            <a:rPr lang="zh-TW" altLang="en-US" sz="12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用途：</a:t>
          </a:r>
          <a:endParaRPr lang="zh-TW" altLang="en-US" sz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239F212-4E47-4116-9639-6D85B975444E}" type="parTrans" cxnId="{DAF7D926-CC97-4076-BFDE-C23094D0F7FF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136515A-8AE2-4407-8038-74529A495E20}" type="sibTrans" cxnId="{DAF7D926-CC97-4076-BFDE-C23094D0F7FF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3024F46-6A67-4DD6-9F31-AB5D61273CEB}">
      <dgm:prSet phldrT="[文字]" custT="1"/>
      <dgm:spPr/>
      <dgm:t>
        <a:bodyPr/>
        <a:lstStyle/>
        <a:p>
          <a:pPr algn="ctr"/>
          <a:r>
            <a:rPr lang="zh-TW" altLang="en-US" sz="12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製造方法：</a:t>
          </a:r>
          <a:endParaRPr lang="zh-TW" altLang="en-US" sz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9586A27-132D-4801-ACD3-36A9E92A6585}" type="parTrans" cxnId="{7ADD426A-C528-4242-8736-54FA3D07A0A5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02FD530-741F-48B3-B5F6-14DBB644FC88}" type="sibTrans" cxnId="{7ADD426A-C528-4242-8736-54FA3D07A0A5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93E9766-9D0E-4BAC-8A96-9DC652340318}">
      <dgm:prSet phldrT="[文字]" custT="1"/>
      <dgm:spPr/>
      <dgm:t>
        <a:bodyPr/>
        <a:lstStyle/>
        <a:p>
          <a:pPr algn="l"/>
          <a:r>
            <a:rPr lang="zh-TW" altLang="en-US" sz="12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受歡迎的原因：</a:t>
          </a:r>
          <a:endParaRPr lang="zh-TW" altLang="en-US" sz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6548C436-58A8-4F0A-B357-A761FAF7D2D7}" type="parTrans" cxnId="{222697DE-92C5-4EFB-B585-600D69B83CBD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30A9771D-F5EC-4CB5-A4FD-579E428D16B7}" type="sibTrans" cxnId="{222697DE-92C5-4EFB-B585-600D69B83CBD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D4E7B3B7-DE04-48C5-A2C0-5DF5B77A9510}">
      <dgm:prSet phldrT="[文字]" custT="1"/>
      <dgm:spPr/>
      <dgm:t>
        <a:bodyPr/>
        <a:lstStyle/>
        <a:p>
          <a:pPr algn="ctr"/>
          <a:r>
            <a:rPr lang="zh-TW" altLang="en-US" sz="1200" b="1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使用方法：</a:t>
          </a:r>
          <a:endParaRPr lang="zh-TW" altLang="en-US" sz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24524B0C-5456-415A-8A2D-81A954757249}" type="parTrans" cxnId="{48237676-2B62-4CF8-8299-39E127D3274E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0BB68F67-FAF8-440C-A9B7-799A6B47B8A8}" type="sibTrans" cxnId="{48237676-2B62-4CF8-8299-39E127D3274E}">
      <dgm:prSet/>
      <dgm:spPr/>
      <dgm:t>
        <a:bodyPr/>
        <a:lstStyle/>
        <a:p>
          <a:endParaRPr lang="zh-TW" altLang="en-US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975C639B-E61F-4B6D-BE6B-A93D9DA9375F}">
      <dgm:prSet phldrT="[文字]" custT="1"/>
      <dgm:spPr/>
      <dgm:t>
        <a:bodyPr/>
        <a:lstStyle/>
        <a:p>
          <a:endParaRPr lang="zh-TW" altLang="en-US" sz="115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79AF0A9B-9532-4151-A019-098526F320DC}" type="parTrans" cxnId="{D23D9758-D3B6-4DF5-9E8B-0CE8250071DF}">
      <dgm:prSet/>
      <dgm:spPr/>
      <dgm:t>
        <a:bodyPr/>
        <a:lstStyle/>
        <a:p>
          <a:endParaRPr lang="zh-TW" altLang="en-US"/>
        </a:p>
      </dgm:t>
    </dgm:pt>
    <dgm:pt modelId="{CFEA96A1-3EB3-4F2D-B902-3F1785299E54}" type="sibTrans" cxnId="{D23D9758-D3B6-4DF5-9E8B-0CE8250071DF}">
      <dgm:prSet/>
      <dgm:spPr/>
      <dgm:t>
        <a:bodyPr/>
        <a:lstStyle/>
        <a:p>
          <a:endParaRPr lang="zh-TW" altLang="en-US"/>
        </a:p>
      </dgm:t>
    </dgm:pt>
    <dgm:pt modelId="{29E8FBB3-0E45-4CFC-84C6-79B809900637}" type="pres">
      <dgm:prSet presAssocID="{DB32E6A2-1655-40A1-A18B-0C44FC39416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1363D55-FDEB-40DD-9748-30626DA7B416}" type="pres">
      <dgm:prSet presAssocID="{04408AF7-C1A3-4A2B-A1CF-DD59F2C41EEC}" presName="centerShape" presStyleLbl="node0" presStyleIdx="0" presStyleCnt="1"/>
      <dgm:spPr/>
      <dgm:t>
        <a:bodyPr/>
        <a:lstStyle/>
        <a:p>
          <a:endParaRPr lang="zh-TW" altLang="en-US"/>
        </a:p>
      </dgm:t>
    </dgm:pt>
    <dgm:pt modelId="{5CBB3A9A-FCE4-4B7A-B006-32AC97C568D0}" type="pres">
      <dgm:prSet presAssocID="{D5C6D365-17B6-4D07-846B-4ABF6B225FC6}" presName="parTrans" presStyleLbl="sibTrans2D1" presStyleIdx="0" presStyleCnt="6"/>
      <dgm:spPr/>
      <dgm:t>
        <a:bodyPr/>
        <a:lstStyle/>
        <a:p>
          <a:endParaRPr lang="zh-TW" altLang="en-US"/>
        </a:p>
      </dgm:t>
    </dgm:pt>
    <dgm:pt modelId="{8C5BA3B6-1DAD-4798-B295-EF9299B7007A}" type="pres">
      <dgm:prSet presAssocID="{D5C6D365-17B6-4D07-846B-4ABF6B225FC6}" presName="connectorText" presStyleLbl="sibTrans2D1" presStyleIdx="0" presStyleCnt="6"/>
      <dgm:spPr/>
      <dgm:t>
        <a:bodyPr/>
        <a:lstStyle/>
        <a:p>
          <a:endParaRPr lang="zh-TW" altLang="en-US"/>
        </a:p>
      </dgm:t>
    </dgm:pt>
    <dgm:pt modelId="{705E4B90-968C-463E-AFAF-4F38DA06B6A3}" type="pres">
      <dgm:prSet presAssocID="{94934280-CC14-4F37-8596-2027C8E8CE75}" presName="node" presStyleLbl="node1" presStyleIdx="0" presStyleCnt="6" custScaleX="10009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1352EB2-5ED9-43CE-B513-41EB89B8FB5C}" type="pres">
      <dgm:prSet presAssocID="{0FBB1C4C-D541-480D-A2E4-CC50130F60BD}" presName="parTrans" presStyleLbl="sibTrans2D1" presStyleIdx="1" presStyleCnt="6"/>
      <dgm:spPr/>
      <dgm:t>
        <a:bodyPr/>
        <a:lstStyle/>
        <a:p>
          <a:endParaRPr lang="zh-TW" altLang="en-US"/>
        </a:p>
      </dgm:t>
    </dgm:pt>
    <dgm:pt modelId="{54888457-E287-4CAB-AC48-F5C0324C5A16}" type="pres">
      <dgm:prSet presAssocID="{0FBB1C4C-D541-480D-A2E4-CC50130F60BD}" presName="connectorText" presStyleLbl="sibTrans2D1" presStyleIdx="1" presStyleCnt="6"/>
      <dgm:spPr/>
      <dgm:t>
        <a:bodyPr/>
        <a:lstStyle/>
        <a:p>
          <a:endParaRPr lang="zh-TW" altLang="en-US"/>
        </a:p>
      </dgm:t>
    </dgm:pt>
    <dgm:pt modelId="{319E207F-91A9-4581-88A5-F9C51BA101EE}" type="pres">
      <dgm:prSet presAssocID="{9A8E8593-D061-44E3-B1BF-93DF63C90071}" presName="node" presStyleLbl="node1" presStyleIdx="1" presStyleCnt="6" custScaleX="10045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697180B-9F2A-425C-B6CB-724DE74DAE4E}" type="pres">
      <dgm:prSet presAssocID="{E239F212-4E47-4116-9639-6D85B975444E}" presName="parTrans" presStyleLbl="sibTrans2D1" presStyleIdx="2" presStyleCnt="6"/>
      <dgm:spPr/>
      <dgm:t>
        <a:bodyPr/>
        <a:lstStyle/>
        <a:p>
          <a:endParaRPr lang="zh-TW" altLang="en-US"/>
        </a:p>
      </dgm:t>
    </dgm:pt>
    <dgm:pt modelId="{CA916EFF-8589-4FC8-B7F4-9E55A40256CA}" type="pres">
      <dgm:prSet presAssocID="{E239F212-4E47-4116-9639-6D85B975444E}" presName="connectorText" presStyleLbl="sibTrans2D1" presStyleIdx="2" presStyleCnt="6"/>
      <dgm:spPr/>
      <dgm:t>
        <a:bodyPr/>
        <a:lstStyle/>
        <a:p>
          <a:endParaRPr lang="zh-TW" altLang="en-US"/>
        </a:p>
      </dgm:t>
    </dgm:pt>
    <dgm:pt modelId="{D72E49C8-E9F3-4762-A85A-9BE71030C005}" type="pres">
      <dgm:prSet presAssocID="{6C3634C6-9A19-43CE-9C14-2FE7E3CC784E}" presName="node" presStyleLbl="node1" presStyleIdx="2" presStyleCnt="6" custScaleX="10064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8890A00-BECD-4B6D-A6FF-B4715DC98542}" type="pres">
      <dgm:prSet presAssocID="{49586A27-132D-4801-ACD3-36A9E92A6585}" presName="parTrans" presStyleLbl="sibTrans2D1" presStyleIdx="3" presStyleCnt="6"/>
      <dgm:spPr/>
      <dgm:t>
        <a:bodyPr/>
        <a:lstStyle/>
        <a:p>
          <a:endParaRPr lang="zh-TW" altLang="en-US"/>
        </a:p>
      </dgm:t>
    </dgm:pt>
    <dgm:pt modelId="{D6A537E5-858B-4D6A-8E4B-55BABDD8631A}" type="pres">
      <dgm:prSet presAssocID="{49586A27-132D-4801-ACD3-36A9E92A6585}" presName="connectorText" presStyleLbl="sibTrans2D1" presStyleIdx="3" presStyleCnt="6"/>
      <dgm:spPr/>
      <dgm:t>
        <a:bodyPr/>
        <a:lstStyle/>
        <a:p>
          <a:endParaRPr lang="zh-TW" altLang="en-US"/>
        </a:p>
      </dgm:t>
    </dgm:pt>
    <dgm:pt modelId="{048F8799-476C-42EF-8A8C-903D3C1FEEA4}" type="pres">
      <dgm:prSet presAssocID="{03024F46-6A67-4DD6-9F31-AB5D61273CEB}" presName="node" presStyleLbl="node1" presStyleIdx="3" presStyleCnt="6" custScaleX="9982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16BCD4D-ABB5-4391-893A-BDB085ABD6B4}" type="pres">
      <dgm:prSet presAssocID="{24524B0C-5456-415A-8A2D-81A954757249}" presName="parTrans" presStyleLbl="sibTrans2D1" presStyleIdx="4" presStyleCnt="6"/>
      <dgm:spPr/>
      <dgm:t>
        <a:bodyPr/>
        <a:lstStyle/>
        <a:p>
          <a:endParaRPr lang="zh-TW" altLang="en-US"/>
        </a:p>
      </dgm:t>
    </dgm:pt>
    <dgm:pt modelId="{FC66A89B-7A87-4615-A783-458284073358}" type="pres">
      <dgm:prSet presAssocID="{24524B0C-5456-415A-8A2D-81A954757249}" presName="connectorText" presStyleLbl="sibTrans2D1" presStyleIdx="4" presStyleCnt="6"/>
      <dgm:spPr/>
      <dgm:t>
        <a:bodyPr/>
        <a:lstStyle/>
        <a:p>
          <a:endParaRPr lang="zh-TW" altLang="en-US"/>
        </a:p>
      </dgm:t>
    </dgm:pt>
    <dgm:pt modelId="{57F7BB8E-64C3-45B2-9F97-FFD8D792B4A9}" type="pres">
      <dgm:prSet presAssocID="{D4E7B3B7-DE04-48C5-A2C0-5DF5B77A9510}" presName="node" presStyleLbl="node1" presStyleIdx="4" presStyleCnt="6" custScaleX="10099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BCB1112-BF40-452D-9C5C-77AFB8303A8F}" type="pres">
      <dgm:prSet presAssocID="{6548C436-58A8-4F0A-B357-A761FAF7D2D7}" presName="parTrans" presStyleLbl="sibTrans2D1" presStyleIdx="5" presStyleCnt="6"/>
      <dgm:spPr/>
      <dgm:t>
        <a:bodyPr/>
        <a:lstStyle/>
        <a:p>
          <a:endParaRPr lang="zh-TW" altLang="en-US"/>
        </a:p>
      </dgm:t>
    </dgm:pt>
    <dgm:pt modelId="{A3FF9283-74AD-4323-9F5D-4BFD60C81952}" type="pres">
      <dgm:prSet presAssocID="{6548C436-58A8-4F0A-B357-A761FAF7D2D7}" presName="connectorText" presStyleLbl="sibTrans2D1" presStyleIdx="5" presStyleCnt="6"/>
      <dgm:spPr/>
      <dgm:t>
        <a:bodyPr/>
        <a:lstStyle/>
        <a:p>
          <a:endParaRPr lang="zh-TW" altLang="en-US"/>
        </a:p>
      </dgm:t>
    </dgm:pt>
    <dgm:pt modelId="{B73C97B8-8A2A-456C-9DFC-2FDEECC1D5D4}" type="pres">
      <dgm:prSet presAssocID="{D93E9766-9D0E-4BAC-8A96-9DC652340318}" presName="node" presStyleLbl="node1" presStyleIdx="5" presStyleCnt="6" custScaleX="101061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0A5FFAD-9DCD-43A9-9071-FB64A9386380}" type="presOf" srcId="{0FBB1C4C-D541-480D-A2E4-CC50130F60BD}" destId="{54888457-E287-4CAB-AC48-F5C0324C5A16}" srcOrd="1" destOrd="0" presId="urn:microsoft.com/office/officeart/2005/8/layout/radial5"/>
    <dgm:cxn modelId="{36CD55C7-2C14-4D2D-BEF5-AA7844BA00A4}" type="presOf" srcId="{24524B0C-5456-415A-8A2D-81A954757249}" destId="{616BCD4D-ABB5-4391-893A-BDB085ABD6B4}" srcOrd="0" destOrd="0" presId="urn:microsoft.com/office/officeart/2005/8/layout/radial5"/>
    <dgm:cxn modelId="{34E355B5-8779-4A3C-8E41-86B7D376FD78}" type="presOf" srcId="{D4E7B3B7-DE04-48C5-A2C0-5DF5B77A9510}" destId="{57F7BB8E-64C3-45B2-9F97-FFD8D792B4A9}" srcOrd="0" destOrd="0" presId="urn:microsoft.com/office/officeart/2005/8/layout/radial5"/>
    <dgm:cxn modelId="{A4AACDC8-FBF7-4F14-9390-FFBA20011140}" type="presOf" srcId="{6C3634C6-9A19-43CE-9C14-2FE7E3CC784E}" destId="{D72E49C8-E9F3-4762-A85A-9BE71030C005}" srcOrd="0" destOrd="0" presId="urn:microsoft.com/office/officeart/2005/8/layout/radial5"/>
    <dgm:cxn modelId="{F494982D-7ED9-4B43-82A7-0B421861AE09}" srcId="{DB32E6A2-1655-40A1-A18B-0C44FC394169}" destId="{04408AF7-C1A3-4A2B-A1CF-DD59F2C41EEC}" srcOrd="0" destOrd="0" parTransId="{256C782F-98E0-4321-9B05-28BBE839CFB1}" sibTransId="{75A34E61-D507-4103-AF53-64A81D10A234}"/>
    <dgm:cxn modelId="{0ECE9041-92D1-4531-A29E-E33A72C48577}" type="presOf" srcId="{D5C6D365-17B6-4D07-846B-4ABF6B225FC6}" destId="{5CBB3A9A-FCE4-4B7A-B006-32AC97C568D0}" srcOrd="0" destOrd="0" presId="urn:microsoft.com/office/officeart/2005/8/layout/radial5"/>
    <dgm:cxn modelId="{48237676-2B62-4CF8-8299-39E127D3274E}" srcId="{04408AF7-C1A3-4A2B-A1CF-DD59F2C41EEC}" destId="{D4E7B3B7-DE04-48C5-A2C0-5DF5B77A9510}" srcOrd="4" destOrd="0" parTransId="{24524B0C-5456-415A-8A2D-81A954757249}" sibTransId="{0BB68F67-FAF8-440C-A9B7-799A6B47B8A8}"/>
    <dgm:cxn modelId="{FBD25D0E-FBAB-4978-A012-B8AD9A651B60}" type="presOf" srcId="{0FBB1C4C-D541-480D-A2E4-CC50130F60BD}" destId="{21352EB2-5ED9-43CE-B513-41EB89B8FB5C}" srcOrd="0" destOrd="0" presId="urn:microsoft.com/office/officeart/2005/8/layout/radial5"/>
    <dgm:cxn modelId="{C78A8524-44D8-4918-A7B6-D571A8A74D8E}" type="presOf" srcId="{DB32E6A2-1655-40A1-A18B-0C44FC394169}" destId="{29E8FBB3-0E45-4CFC-84C6-79B809900637}" srcOrd="0" destOrd="0" presId="urn:microsoft.com/office/officeart/2005/8/layout/radial5"/>
    <dgm:cxn modelId="{7ADD426A-C528-4242-8736-54FA3D07A0A5}" srcId="{04408AF7-C1A3-4A2B-A1CF-DD59F2C41EEC}" destId="{03024F46-6A67-4DD6-9F31-AB5D61273CEB}" srcOrd="3" destOrd="0" parTransId="{49586A27-132D-4801-ACD3-36A9E92A6585}" sibTransId="{D02FD530-741F-48B3-B5F6-14DBB644FC88}"/>
    <dgm:cxn modelId="{DAF7D926-CC97-4076-BFDE-C23094D0F7FF}" srcId="{04408AF7-C1A3-4A2B-A1CF-DD59F2C41EEC}" destId="{6C3634C6-9A19-43CE-9C14-2FE7E3CC784E}" srcOrd="2" destOrd="0" parTransId="{E239F212-4E47-4116-9639-6D85B975444E}" sibTransId="{A136515A-8AE2-4407-8038-74529A495E20}"/>
    <dgm:cxn modelId="{53D9B5CF-7A83-4D21-B0BF-2A44BD303121}" type="presOf" srcId="{49586A27-132D-4801-ACD3-36A9E92A6585}" destId="{D6A537E5-858B-4D6A-8E4B-55BABDD8631A}" srcOrd="1" destOrd="0" presId="urn:microsoft.com/office/officeart/2005/8/layout/radial5"/>
    <dgm:cxn modelId="{A52BE5E5-FB70-4DE5-870F-76A516A2186A}" srcId="{04408AF7-C1A3-4A2B-A1CF-DD59F2C41EEC}" destId="{9A8E8593-D061-44E3-B1BF-93DF63C90071}" srcOrd="1" destOrd="0" parTransId="{0FBB1C4C-D541-480D-A2E4-CC50130F60BD}" sibTransId="{DAABAAF8-10B6-41F3-9723-0EEB66926906}"/>
    <dgm:cxn modelId="{DBF5E18F-C13B-4617-A6BF-CB0800055AA1}" type="presOf" srcId="{49586A27-132D-4801-ACD3-36A9E92A6585}" destId="{58890A00-BECD-4B6D-A6FF-B4715DC98542}" srcOrd="0" destOrd="0" presId="urn:microsoft.com/office/officeart/2005/8/layout/radial5"/>
    <dgm:cxn modelId="{04F09587-845D-43A8-BE2F-41C845CA067A}" type="presOf" srcId="{E239F212-4E47-4116-9639-6D85B975444E}" destId="{7697180B-9F2A-425C-B6CB-724DE74DAE4E}" srcOrd="0" destOrd="0" presId="urn:microsoft.com/office/officeart/2005/8/layout/radial5"/>
    <dgm:cxn modelId="{BB85FB0E-0403-49B3-B886-0EB18943D4D8}" srcId="{04408AF7-C1A3-4A2B-A1CF-DD59F2C41EEC}" destId="{94934280-CC14-4F37-8596-2027C8E8CE75}" srcOrd="0" destOrd="0" parTransId="{D5C6D365-17B6-4D07-846B-4ABF6B225FC6}" sibTransId="{7FE99A64-0FCB-4547-8FCD-4482FBFCA0C1}"/>
    <dgm:cxn modelId="{3B7D818D-7BD6-443D-BDA1-3EB14A5433B4}" type="presOf" srcId="{94934280-CC14-4F37-8596-2027C8E8CE75}" destId="{705E4B90-968C-463E-AFAF-4F38DA06B6A3}" srcOrd="0" destOrd="0" presId="urn:microsoft.com/office/officeart/2005/8/layout/radial5"/>
    <dgm:cxn modelId="{23001BBD-A852-4850-9BDD-7A2E420AE627}" type="presOf" srcId="{03024F46-6A67-4DD6-9F31-AB5D61273CEB}" destId="{048F8799-476C-42EF-8A8C-903D3C1FEEA4}" srcOrd="0" destOrd="0" presId="urn:microsoft.com/office/officeart/2005/8/layout/radial5"/>
    <dgm:cxn modelId="{6B3498D4-3E5E-45B0-B9A6-F99FC1521D5F}" type="presOf" srcId="{D5C6D365-17B6-4D07-846B-4ABF6B225FC6}" destId="{8C5BA3B6-1DAD-4798-B295-EF9299B7007A}" srcOrd="1" destOrd="0" presId="urn:microsoft.com/office/officeart/2005/8/layout/radial5"/>
    <dgm:cxn modelId="{C0E9CB03-F8AA-46D8-8FCE-FE5945C06C74}" type="presOf" srcId="{04408AF7-C1A3-4A2B-A1CF-DD59F2C41EEC}" destId="{81363D55-FDEB-40DD-9748-30626DA7B416}" srcOrd="0" destOrd="0" presId="urn:microsoft.com/office/officeart/2005/8/layout/radial5"/>
    <dgm:cxn modelId="{9AADCC05-6FDA-4A00-AF4B-029FB168287B}" type="presOf" srcId="{6548C436-58A8-4F0A-B357-A761FAF7D2D7}" destId="{9BCB1112-BF40-452D-9C5C-77AFB8303A8F}" srcOrd="0" destOrd="0" presId="urn:microsoft.com/office/officeart/2005/8/layout/radial5"/>
    <dgm:cxn modelId="{F68E0EEB-77ED-42B0-8C9F-956A06123733}" type="presOf" srcId="{6548C436-58A8-4F0A-B357-A761FAF7D2D7}" destId="{A3FF9283-74AD-4323-9F5D-4BFD60C81952}" srcOrd="1" destOrd="0" presId="urn:microsoft.com/office/officeart/2005/8/layout/radial5"/>
    <dgm:cxn modelId="{3F0BFA20-0D72-4BBC-87C1-6BE4710009FF}" type="presOf" srcId="{9A8E8593-D061-44E3-B1BF-93DF63C90071}" destId="{319E207F-91A9-4581-88A5-F9C51BA101EE}" srcOrd="0" destOrd="0" presId="urn:microsoft.com/office/officeart/2005/8/layout/radial5"/>
    <dgm:cxn modelId="{D23D9758-D3B6-4DF5-9E8B-0CE8250071DF}" srcId="{DB32E6A2-1655-40A1-A18B-0C44FC394169}" destId="{975C639B-E61F-4B6D-BE6B-A93D9DA9375F}" srcOrd="1" destOrd="0" parTransId="{79AF0A9B-9532-4151-A019-098526F320DC}" sibTransId="{CFEA96A1-3EB3-4F2D-B902-3F1785299E54}"/>
    <dgm:cxn modelId="{7AA7FCF7-E5F3-4198-8EB4-AE7EDE517EA5}" type="presOf" srcId="{D93E9766-9D0E-4BAC-8A96-9DC652340318}" destId="{B73C97B8-8A2A-456C-9DFC-2FDEECC1D5D4}" srcOrd="0" destOrd="0" presId="urn:microsoft.com/office/officeart/2005/8/layout/radial5"/>
    <dgm:cxn modelId="{1C36DC69-BBF2-4603-A6FF-38452321AAC1}" type="presOf" srcId="{24524B0C-5456-415A-8A2D-81A954757249}" destId="{FC66A89B-7A87-4615-A783-458284073358}" srcOrd="1" destOrd="0" presId="urn:microsoft.com/office/officeart/2005/8/layout/radial5"/>
    <dgm:cxn modelId="{222697DE-92C5-4EFB-B585-600D69B83CBD}" srcId="{04408AF7-C1A3-4A2B-A1CF-DD59F2C41EEC}" destId="{D93E9766-9D0E-4BAC-8A96-9DC652340318}" srcOrd="5" destOrd="0" parTransId="{6548C436-58A8-4F0A-B357-A761FAF7D2D7}" sibTransId="{30A9771D-F5EC-4CB5-A4FD-579E428D16B7}"/>
    <dgm:cxn modelId="{65A7FAD5-027F-48C4-A60A-DA6350669D41}" type="presOf" srcId="{E239F212-4E47-4116-9639-6D85B975444E}" destId="{CA916EFF-8589-4FC8-B7F4-9E55A40256CA}" srcOrd="1" destOrd="0" presId="urn:microsoft.com/office/officeart/2005/8/layout/radial5"/>
    <dgm:cxn modelId="{581949A3-28DD-4BBE-BC2B-9C631FD3F3B9}" type="presParOf" srcId="{29E8FBB3-0E45-4CFC-84C6-79B809900637}" destId="{81363D55-FDEB-40DD-9748-30626DA7B416}" srcOrd="0" destOrd="0" presId="urn:microsoft.com/office/officeart/2005/8/layout/radial5"/>
    <dgm:cxn modelId="{7203B4D4-E813-4751-BC0E-704CEAB7BF6C}" type="presParOf" srcId="{29E8FBB3-0E45-4CFC-84C6-79B809900637}" destId="{5CBB3A9A-FCE4-4B7A-B006-32AC97C568D0}" srcOrd="1" destOrd="0" presId="urn:microsoft.com/office/officeart/2005/8/layout/radial5"/>
    <dgm:cxn modelId="{B6ED4255-8C33-42A3-A9A8-BAD7AAE126B8}" type="presParOf" srcId="{5CBB3A9A-FCE4-4B7A-B006-32AC97C568D0}" destId="{8C5BA3B6-1DAD-4798-B295-EF9299B7007A}" srcOrd="0" destOrd="0" presId="urn:microsoft.com/office/officeart/2005/8/layout/radial5"/>
    <dgm:cxn modelId="{2B01C1BA-396E-42EE-9BC6-2CABC3840FBF}" type="presParOf" srcId="{29E8FBB3-0E45-4CFC-84C6-79B809900637}" destId="{705E4B90-968C-463E-AFAF-4F38DA06B6A3}" srcOrd="2" destOrd="0" presId="urn:microsoft.com/office/officeart/2005/8/layout/radial5"/>
    <dgm:cxn modelId="{D95F23BD-D580-46DB-A8DD-09645B835F24}" type="presParOf" srcId="{29E8FBB3-0E45-4CFC-84C6-79B809900637}" destId="{21352EB2-5ED9-43CE-B513-41EB89B8FB5C}" srcOrd="3" destOrd="0" presId="urn:microsoft.com/office/officeart/2005/8/layout/radial5"/>
    <dgm:cxn modelId="{EDE42D10-9D47-44E6-A454-7B0A9E6CDF3B}" type="presParOf" srcId="{21352EB2-5ED9-43CE-B513-41EB89B8FB5C}" destId="{54888457-E287-4CAB-AC48-F5C0324C5A16}" srcOrd="0" destOrd="0" presId="urn:microsoft.com/office/officeart/2005/8/layout/radial5"/>
    <dgm:cxn modelId="{B73BCB50-F8B8-4B4B-9BF0-94E366BCAE92}" type="presParOf" srcId="{29E8FBB3-0E45-4CFC-84C6-79B809900637}" destId="{319E207F-91A9-4581-88A5-F9C51BA101EE}" srcOrd="4" destOrd="0" presId="urn:microsoft.com/office/officeart/2005/8/layout/radial5"/>
    <dgm:cxn modelId="{F0CA779A-5DD7-4DDF-9B11-B1892B983C2A}" type="presParOf" srcId="{29E8FBB3-0E45-4CFC-84C6-79B809900637}" destId="{7697180B-9F2A-425C-B6CB-724DE74DAE4E}" srcOrd="5" destOrd="0" presId="urn:microsoft.com/office/officeart/2005/8/layout/radial5"/>
    <dgm:cxn modelId="{A78BC084-D6FE-4ADD-B108-BC42E7A5771A}" type="presParOf" srcId="{7697180B-9F2A-425C-B6CB-724DE74DAE4E}" destId="{CA916EFF-8589-4FC8-B7F4-9E55A40256CA}" srcOrd="0" destOrd="0" presId="urn:microsoft.com/office/officeart/2005/8/layout/radial5"/>
    <dgm:cxn modelId="{A79DFA7A-2260-4CE0-AF11-A142672B237F}" type="presParOf" srcId="{29E8FBB3-0E45-4CFC-84C6-79B809900637}" destId="{D72E49C8-E9F3-4762-A85A-9BE71030C005}" srcOrd="6" destOrd="0" presId="urn:microsoft.com/office/officeart/2005/8/layout/radial5"/>
    <dgm:cxn modelId="{00F97C18-04DF-45D7-9307-ED209AB79BA5}" type="presParOf" srcId="{29E8FBB3-0E45-4CFC-84C6-79B809900637}" destId="{58890A00-BECD-4B6D-A6FF-B4715DC98542}" srcOrd="7" destOrd="0" presId="urn:microsoft.com/office/officeart/2005/8/layout/radial5"/>
    <dgm:cxn modelId="{1B99EEC1-9DFD-4BE7-94D4-807726851FFC}" type="presParOf" srcId="{58890A00-BECD-4B6D-A6FF-B4715DC98542}" destId="{D6A537E5-858B-4D6A-8E4B-55BABDD8631A}" srcOrd="0" destOrd="0" presId="urn:microsoft.com/office/officeart/2005/8/layout/radial5"/>
    <dgm:cxn modelId="{C54DBB4C-A8EE-44B5-9AEB-3668CBAED212}" type="presParOf" srcId="{29E8FBB3-0E45-4CFC-84C6-79B809900637}" destId="{048F8799-476C-42EF-8A8C-903D3C1FEEA4}" srcOrd="8" destOrd="0" presId="urn:microsoft.com/office/officeart/2005/8/layout/radial5"/>
    <dgm:cxn modelId="{2F368297-D474-4016-BA8B-C8FAF03480FF}" type="presParOf" srcId="{29E8FBB3-0E45-4CFC-84C6-79B809900637}" destId="{616BCD4D-ABB5-4391-893A-BDB085ABD6B4}" srcOrd="9" destOrd="0" presId="urn:microsoft.com/office/officeart/2005/8/layout/radial5"/>
    <dgm:cxn modelId="{2B5D5435-DAF2-4CF2-83FD-40539AB42E4B}" type="presParOf" srcId="{616BCD4D-ABB5-4391-893A-BDB085ABD6B4}" destId="{FC66A89B-7A87-4615-A783-458284073358}" srcOrd="0" destOrd="0" presId="urn:microsoft.com/office/officeart/2005/8/layout/radial5"/>
    <dgm:cxn modelId="{1DC875D2-1679-415E-B1E8-A138FDEECA95}" type="presParOf" srcId="{29E8FBB3-0E45-4CFC-84C6-79B809900637}" destId="{57F7BB8E-64C3-45B2-9F97-FFD8D792B4A9}" srcOrd="10" destOrd="0" presId="urn:microsoft.com/office/officeart/2005/8/layout/radial5"/>
    <dgm:cxn modelId="{656500C5-05D9-4FC1-BF77-9CB6E6B7B19A}" type="presParOf" srcId="{29E8FBB3-0E45-4CFC-84C6-79B809900637}" destId="{9BCB1112-BF40-452D-9C5C-77AFB8303A8F}" srcOrd="11" destOrd="0" presId="urn:microsoft.com/office/officeart/2005/8/layout/radial5"/>
    <dgm:cxn modelId="{4932E7F3-206C-48D9-8EE1-2BF51628235E}" type="presParOf" srcId="{9BCB1112-BF40-452D-9C5C-77AFB8303A8F}" destId="{A3FF9283-74AD-4323-9F5D-4BFD60C81952}" srcOrd="0" destOrd="0" presId="urn:microsoft.com/office/officeart/2005/8/layout/radial5"/>
    <dgm:cxn modelId="{FA9ACC03-5000-425A-8BEB-5C114DA180BF}" type="presParOf" srcId="{29E8FBB3-0E45-4CFC-84C6-79B809900637}" destId="{B73C97B8-8A2A-456C-9DFC-2FDEECC1D5D4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363D55-FDEB-40DD-9748-30626DA7B416}">
      <dsp:nvSpPr>
        <dsp:cNvPr id="0" name=""/>
        <dsp:cNvSpPr/>
      </dsp:nvSpPr>
      <dsp:spPr>
        <a:xfrm>
          <a:off x="4368036" y="1516789"/>
          <a:ext cx="1033597" cy="1033597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文化藝術</a:t>
          </a:r>
          <a:endParaRPr lang="zh-TW" altLang="en-US" sz="18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519403" y="1668156"/>
        <a:ext cx="730863" cy="730863"/>
      </dsp:txXfrm>
    </dsp:sp>
    <dsp:sp modelId="{5CBB3A9A-FCE4-4B7A-B006-32AC97C568D0}">
      <dsp:nvSpPr>
        <dsp:cNvPr id="0" name=""/>
        <dsp:cNvSpPr/>
      </dsp:nvSpPr>
      <dsp:spPr>
        <a:xfrm rot="16200000">
          <a:off x="4767044" y="1119525"/>
          <a:ext cx="235581" cy="36336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00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802381" y="1227536"/>
        <a:ext cx="164907" cy="218020"/>
      </dsp:txXfrm>
    </dsp:sp>
    <dsp:sp modelId="{705E4B90-968C-463E-AFAF-4F38DA06B6A3}">
      <dsp:nvSpPr>
        <dsp:cNvPr id="0" name=""/>
        <dsp:cNvSpPr/>
      </dsp:nvSpPr>
      <dsp:spPr>
        <a:xfrm>
          <a:off x="4152898" y="3564"/>
          <a:ext cx="1463873" cy="1068731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111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15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技術的轉變</a:t>
          </a:r>
          <a:r>
            <a:rPr lang="en-US" altLang="zh-TW" sz="115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/>
          </a:r>
          <a:br>
            <a:rPr lang="en-US" altLang="zh-TW" sz="115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</a:br>
          <a:r>
            <a:rPr lang="zh-TW" altLang="en-US" sz="115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如</a:t>
          </a:r>
          <a:r>
            <a:rPr lang="en-US" altLang="zh-TW" sz="115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:</a:t>
          </a:r>
          <a:r>
            <a:rPr lang="zh-TW" altLang="en-US" sz="115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大湖文化的黑陶</a:t>
          </a:r>
          <a:endParaRPr lang="zh-TW" altLang="en-US" sz="115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367277" y="160076"/>
        <a:ext cx="1035115" cy="755707"/>
      </dsp:txXfrm>
    </dsp:sp>
    <dsp:sp modelId="{21352EB2-5ED9-43CE-B513-41EB89B8FB5C}">
      <dsp:nvSpPr>
        <dsp:cNvPr id="0" name=""/>
        <dsp:cNvSpPr/>
      </dsp:nvSpPr>
      <dsp:spPr>
        <a:xfrm rot="19800000">
          <a:off x="5381501" y="1516689"/>
          <a:ext cx="167883" cy="36336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00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5384875" y="1601954"/>
        <a:ext cx="117518" cy="218020"/>
      </dsp:txXfrm>
    </dsp:sp>
    <dsp:sp modelId="{319E207F-91A9-4581-88A5-F9C51BA101EE}">
      <dsp:nvSpPr>
        <dsp:cNvPr id="0" name=""/>
        <dsp:cNvSpPr/>
      </dsp:nvSpPr>
      <dsp:spPr>
        <a:xfrm>
          <a:off x="5456582" y="742950"/>
          <a:ext cx="1447062" cy="1085617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111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15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自然</a:t>
          </a:r>
          <a:r>
            <a:rPr lang="en-US" altLang="zh-TW" sz="115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/</a:t>
          </a:r>
          <a:r>
            <a:rPr lang="zh-TW" altLang="en-US" sz="115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生活環境</a:t>
          </a:r>
          <a:r>
            <a:rPr lang="en-US" altLang="zh-TW" sz="115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/>
          </a:r>
          <a:br>
            <a:rPr lang="en-US" altLang="zh-TW" sz="115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</a:br>
          <a:r>
            <a:rPr lang="zh-TW" altLang="en-US" sz="115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如</a:t>
          </a:r>
          <a:r>
            <a:rPr lang="en-US" altLang="zh-TW" sz="115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: </a:t>
          </a:r>
          <a:r>
            <a:rPr lang="zh-TW" altLang="en-US" sz="115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大坌坑的貝殼飾品</a:t>
          </a:r>
          <a:endParaRPr lang="zh-TW" altLang="en-US" sz="115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5668499" y="901935"/>
        <a:ext cx="1023228" cy="767647"/>
      </dsp:txXfrm>
    </dsp:sp>
    <dsp:sp modelId="{7697180B-9F2A-425C-B6CB-724DE74DAE4E}">
      <dsp:nvSpPr>
        <dsp:cNvPr id="0" name=""/>
        <dsp:cNvSpPr/>
      </dsp:nvSpPr>
      <dsp:spPr>
        <a:xfrm rot="1800000">
          <a:off x="5379736" y="2184357"/>
          <a:ext cx="161850" cy="36336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00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5382989" y="2244892"/>
        <a:ext cx="113295" cy="218020"/>
      </dsp:txXfrm>
    </dsp:sp>
    <dsp:sp modelId="{D72E49C8-E9F3-4762-A85A-9BE71030C005}">
      <dsp:nvSpPr>
        <dsp:cNvPr id="0" name=""/>
        <dsp:cNvSpPr/>
      </dsp:nvSpPr>
      <dsp:spPr>
        <a:xfrm>
          <a:off x="5428944" y="2247051"/>
          <a:ext cx="1502336" cy="1068731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111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15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與外界頻繁交流</a:t>
          </a:r>
          <a:r>
            <a:rPr lang="en-US" altLang="zh-TW" sz="115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/>
          </a:r>
          <a:br>
            <a:rPr lang="en-US" altLang="zh-TW" sz="115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</a:br>
          <a:r>
            <a:rPr lang="zh-TW" altLang="en-US" sz="115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如</a:t>
          </a:r>
          <a:r>
            <a:rPr lang="en-US" altLang="zh-TW" sz="115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:</a:t>
          </a:r>
          <a:r>
            <a:rPr lang="zh-TW" altLang="en-US" sz="115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西拉雅文化的各種工藝</a:t>
          </a:r>
          <a:endParaRPr lang="zh-TW" altLang="en-US" sz="115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5648956" y="2403563"/>
        <a:ext cx="1062312" cy="755707"/>
      </dsp:txXfrm>
    </dsp:sp>
    <dsp:sp modelId="{58890A00-BECD-4B6D-A6FF-B4715DC98542}">
      <dsp:nvSpPr>
        <dsp:cNvPr id="0" name=""/>
        <dsp:cNvSpPr/>
      </dsp:nvSpPr>
      <dsp:spPr>
        <a:xfrm rot="5400000">
          <a:off x="4767044" y="2584281"/>
          <a:ext cx="235581" cy="36336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00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802381" y="2621618"/>
        <a:ext cx="164907" cy="218020"/>
      </dsp:txXfrm>
    </dsp:sp>
    <dsp:sp modelId="{048F8799-476C-42EF-8A8C-903D3C1FEEA4}">
      <dsp:nvSpPr>
        <dsp:cNvPr id="0" name=""/>
        <dsp:cNvSpPr/>
      </dsp:nvSpPr>
      <dsp:spPr>
        <a:xfrm>
          <a:off x="4149917" y="2994880"/>
          <a:ext cx="1469836" cy="1068731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111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15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新材質的運用</a:t>
          </a:r>
          <a:r>
            <a:rPr lang="en-US" altLang="zh-TW" sz="115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/>
          </a:r>
          <a:br>
            <a:rPr lang="en-US" altLang="zh-TW" sz="115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</a:br>
          <a:r>
            <a:rPr lang="zh-TW" altLang="en-US" sz="115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如</a:t>
          </a:r>
          <a:r>
            <a:rPr lang="en-US" altLang="zh-TW" sz="115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:</a:t>
          </a:r>
          <a:r>
            <a:rPr lang="zh-TW" altLang="en-US" sz="115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蔦松文化中鐵器的使用</a:t>
          </a:r>
          <a:endParaRPr lang="zh-TW" altLang="en-US" sz="115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365169" y="3151392"/>
        <a:ext cx="1039332" cy="755707"/>
      </dsp:txXfrm>
    </dsp:sp>
    <dsp:sp modelId="{616BCD4D-ABB5-4391-893A-BDB085ABD6B4}">
      <dsp:nvSpPr>
        <dsp:cNvPr id="0" name=""/>
        <dsp:cNvSpPr/>
      </dsp:nvSpPr>
      <dsp:spPr>
        <a:xfrm rot="9000000">
          <a:off x="4221191" y="2186797"/>
          <a:ext cx="167183" cy="36336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00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 rot="10800000">
        <a:off x="4267986" y="2246932"/>
        <a:ext cx="117028" cy="218020"/>
      </dsp:txXfrm>
    </dsp:sp>
    <dsp:sp modelId="{57F7BB8E-64C3-45B2-9F97-FFD8D792B4A9}">
      <dsp:nvSpPr>
        <dsp:cNvPr id="0" name=""/>
        <dsp:cNvSpPr/>
      </dsp:nvSpPr>
      <dsp:spPr>
        <a:xfrm>
          <a:off x="2856734" y="2247051"/>
          <a:ext cx="1465647" cy="1068731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111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15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思想觀念</a:t>
          </a:r>
          <a:r>
            <a:rPr lang="en-US" altLang="zh-TW" sz="115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/>
          </a:r>
          <a:br>
            <a:rPr lang="en-US" altLang="zh-TW" sz="115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</a:br>
          <a:r>
            <a:rPr lang="zh-TW" altLang="en-US" sz="115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不同時期的殉葬習俗</a:t>
          </a:r>
          <a:endParaRPr lang="zh-TW" altLang="en-US" sz="115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071373" y="2403563"/>
        <a:ext cx="1036369" cy="755707"/>
      </dsp:txXfrm>
    </dsp:sp>
    <dsp:sp modelId="{9BCB1112-BF40-452D-9C5C-77AFB8303A8F}">
      <dsp:nvSpPr>
        <dsp:cNvPr id="0" name=""/>
        <dsp:cNvSpPr/>
      </dsp:nvSpPr>
      <dsp:spPr>
        <a:xfrm rot="12600000">
          <a:off x="4223407" y="1517794"/>
          <a:ext cx="165468" cy="363368"/>
        </a:xfrm>
        <a:prstGeom prst="rightArrow">
          <a:avLst>
            <a:gd name="adj1" fmla="val 60000"/>
            <a:gd name="adj2" fmla="val 50000"/>
          </a:avLst>
        </a:prstGeom>
        <a:solidFill>
          <a:schemeClr val="dk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00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 rot="10800000">
        <a:off x="4269722" y="1602878"/>
        <a:ext cx="115828" cy="218020"/>
      </dsp:txXfrm>
    </dsp:sp>
    <dsp:sp modelId="{B73C97B8-8A2A-456C-9DFC-2FDEECC1D5D4}">
      <dsp:nvSpPr>
        <dsp:cNvPr id="0" name=""/>
        <dsp:cNvSpPr/>
      </dsp:nvSpPr>
      <dsp:spPr>
        <a:xfrm>
          <a:off x="2850893" y="751393"/>
          <a:ext cx="1477328" cy="1068731"/>
        </a:xfrm>
        <a:prstGeom prst="ellips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111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15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技術的練達</a:t>
          </a:r>
          <a:r>
            <a:rPr lang="en-US" altLang="zh-TW" sz="115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/>
          </a:r>
          <a:br>
            <a:rPr lang="en-US" altLang="zh-TW" sz="115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</a:br>
          <a:r>
            <a:rPr lang="zh-TW" altLang="en-US" sz="115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如</a:t>
          </a:r>
          <a:r>
            <a:rPr lang="en-US" altLang="zh-TW" sz="115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:</a:t>
          </a:r>
          <a:r>
            <a:rPr lang="zh-TW" altLang="en-US" sz="115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牛稠子文化的陶器製作</a:t>
          </a:r>
          <a:endParaRPr lang="zh-TW" altLang="en-US" sz="115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067243" y="907905"/>
        <a:ext cx="1044628" cy="75570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363D55-FDEB-40DD-9748-30626DA7B416}">
      <dsp:nvSpPr>
        <dsp:cNvPr id="0" name=""/>
        <dsp:cNvSpPr/>
      </dsp:nvSpPr>
      <dsp:spPr>
        <a:xfrm>
          <a:off x="4053589" y="1173400"/>
          <a:ext cx="836083" cy="83608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物件名稱</a:t>
          </a:r>
          <a:endParaRPr lang="zh-TW" altLang="en-US" sz="16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176031" y="1295842"/>
        <a:ext cx="591199" cy="591199"/>
      </dsp:txXfrm>
    </dsp:sp>
    <dsp:sp modelId="{5CBB3A9A-FCE4-4B7A-B006-32AC97C568D0}">
      <dsp:nvSpPr>
        <dsp:cNvPr id="0" name=""/>
        <dsp:cNvSpPr/>
      </dsp:nvSpPr>
      <dsp:spPr>
        <a:xfrm rot="16200000">
          <a:off x="4382849" y="868777"/>
          <a:ext cx="177564" cy="28426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80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409484" y="952266"/>
        <a:ext cx="124295" cy="170560"/>
      </dsp:txXfrm>
    </dsp:sp>
    <dsp:sp modelId="{705E4B90-968C-463E-AFAF-4F38DA06B6A3}">
      <dsp:nvSpPr>
        <dsp:cNvPr id="0" name=""/>
        <dsp:cNvSpPr/>
      </dsp:nvSpPr>
      <dsp:spPr>
        <a:xfrm>
          <a:off x="4053192" y="2289"/>
          <a:ext cx="836877" cy="83608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2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外觀：</a:t>
          </a:r>
          <a:endParaRPr lang="zh-TW" altLang="en-US" sz="12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175750" y="124731"/>
        <a:ext cx="591761" cy="591199"/>
      </dsp:txXfrm>
    </dsp:sp>
    <dsp:sp modelId="{21352EB2-5ED9-43CE-B513-41EB89B8FB5C}">
      <dsp:nvSpPr>
        <dsp:cNvPr id="0" name=""/>
        <dsp:cNvSpPr/>
      </dsp:nvSpPr>
      <dsp:spPr>
        <a:xfrm rot="19800000">
          <a:off x="4885383" y="1159386"/>
          <a:ext cx="176812" cy="28426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80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888936" y="1229501"/>
        <a:ext cx="123768" cy="170560"/>
      </dsp:txXfrm>
    </dsp:sp>
    <dsp:sp modelId="{319E207F-91A9-4581-88A5-F9C51BA101EE}">
      <dsp:nvSpPr>
        <dsp:cNvPr id="0" name=""/>
        <dsp:cNvSpPr/>
      </dsp:nvSpPr>
      <dsp:spPr>
        <a:xfrm>
          <a:off x="5065907" y="587844"/>
          <a:ext cx="839871" cy="83608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2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材質：</a:t>
          </a:r>
          <a:endParaRPr lang="zh-TW" altLang="en-US" sz="12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5188903" y="710286"/>
        <a:ext cx="593879" cy="591199"/>
      </dsp:txXfrm>
    </dsp:sp>
    <dsp:sp modelId="{7697180B-9F2A-425C-B6CB-724DE74DAE4E}">
      <dsp:nvSpPr>
        <dsp:cNvPr id="0" name=""/>
        <dsp:cNvSpPr/>
      </dsp:nvSpPr>
      <dsp:spPr>
        <a:xfrm rot="1800000">
          <a:off x="4885291" y="1739085"/>
          <a:ext cx="176500" cy="28426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80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888838" y="1782702"/>
        <a:ext cx="123550" cy="170560"/>
      </dsp:txXfrm>
    </dsp:sp>
    <dsp:sp modelId="{D72E49C8-E9F3-4762-A85A-9BE71030C005}">
      <dsp:nvSpPr>
        <dsp:cNvPr id="0" name=""/>
        <dsp:cNvSpPr/>
      </dsp:nvSpPr>
      <dsp:spPr>
        <a:xfrm>
          <a:off x="5065117" y="1758955"/>
          <a:ext cx="841451" cy="83608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2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用途：</a:t>
          </a:r>
          <a:endParaRPr lang="zh-TW" altLang="en-US" sz="12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5188345" y="1881397"/>
        <a:ext cx="594995" cy="591199"/>
      </dsp:txXfrm>
    </dsp:sp>
    <dsp:sp modelId="{58890A00-BECD-4B6D-A6FF-B4715DC98542}">
      <dsp:nvSpPr>
        <dsp:cNvPr id="0" name=""/>
        <dsp:cNvSpPr/>
      </dsp:nvSpPr>
      <dsp:spPr>
        <a:xfrm rot="5400000">
          <a:off x="4382849" y="2029837"/>
          <a:ext cx="177564" cy="28426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80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409484" y="2060057"/>
        <a:ext cx="124295" cy="170560"/>
      </dsp:txXfrm>
    </dsp:sp>
    <dsp:sp modelId="{048F8799-476C-42EF-8A8C-903D3C1FEEA4}">
      <dsp:nvSpPr>
        <dsp:cNvPr id="0" name=""/>
        <dsp:cNvSpPr/>
      </dsp:nvSpPr>
      <dsp:spPr>
        <a:xfrm>
          <a:off x="4054333" y="2344510"/>
          <a:ext cx="834595" cy="83608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2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製造方法：</a:t>
          </a:r>
          <a:endParaRPr lang="zh-TW" altLang="en-US" sz="12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176557" y="2466952"/>
        <a:ext cx="590147" cy="591199"/>
      </dsp:txXfrm>
    </dsp:sp>
    <dsp:sp modelId="{616BCD4D-ABB5-4391-893A-BDB085ABD6B4}">
      <dsp:nvSpPr>
        <dsp:cNvPr id="0" name=""/>
        <dsp:cNvSpPr/>
      </dsp:nvSpPr>
      <dsp:spPr>
        <a:xfrm rot="9000000">
          <a:off x="3882224" y="1738819"/>
          <a:ext cx="175917" cy="28426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80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 rot="10800000">
        <a:off x="3931464" y="1782479"/>
        <a:ext cx="123142" cy="170560"/>
      </dsp:txXfrm>
    </dsp:sp>
    <dsp:sp modelId="{57F7BB8E-64C3-45B2-9F97-FFD8D792B4A9}">
      <dsp:nvSpPr>
        <dsp:cNvPr id="0" name=""/>
        <dsp:cNvSpPr/>
      </dsp:nvSpPr>
      <dsp:spPr>
        <a:xfrm>
          <a:off x="3035218" y="1758955"/>
          <a:ext cx="844402" cy="83608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2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使用方法：</a:t>
          </a:r>
          <a:endParaRPr lang="zh-TW" altLang="en-US" sz="12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158878" y="1881397"/>
        <a:ext cx="597082" cy="591199"/>
      </dsp:txXfrm>
    </dsp:sp>
    <dsp:sp modelId="{9BCB1112-BF40-452D-9C5C-77AFB8303A8F}">
      <dsp:nvSpPr>
        <dsp:cNvPr id="0" name=""/>
        <dsp:cNvSpPr/>
      </dsp:nvSpPr>
      <dsp:spPr>
        <a:xfrm rot="12600000">
          <a:off x="3882365" y="1159846"/>
          <a:ext cx="175808" cy="284268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800" kern="120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 rot="10800000">
        <a:off x="3931574" y="1229886"/>
        <a:ext cx="123066" cy="170560"/>
      </dsp:txXfrm>
    </dsp:sp>
    <dsp:sp modelId="{B73C97B8-8A2A-456C-9DFC-2FDEECC1D5D4}">
      <dsp:nvSpPr>
        <dsp:cNvPr id="0" name=""/>
        <dsp:cNvSpPr/>
      </dsp:nvSpPr>
      <dsp:spPr>
        <a:xfrm>
          <a:off x="3034942" y="587844"/>
          <a:ext cx="844954" cy="83608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200" b="1" kern="1200" dirty="0" smtClean="0">
              <a:latin typeface="微軟正黑體" panose="020B0604030504040204" pitchFamily="34" charset="-120"/>
              <a:ea typeface="微軟正黑體" panose="020B0604030504040204" pitchFamily="34" charset="-120"/>
            </a:rPr>
            <a:t>受歡迎的原因：</a:t>
          </a:r>
          <a:endParaRPr lang="zh-TW" altLang="en-US" sz="1200" kern="1200" dirty="0"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158683" y="710286"/>
        <a:ext cx="597472" cy="5911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ADD6-615D-45C7-91A8-48996A10C653}" type="datetimeFigureOut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4925-2E93-4C11-AE0F-7BA0134FE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7077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ADD6-615D-45C7-91A8-48996A10C653}" type="datetimeFigureOut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4925-2E93-4C11-AE0F-7BA0134FE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99252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ADD6-615D-45C7-91A8-48996A10C653}" type="datetimeFigureOut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4925-2E93-4C11-AE0F-7BA0134FE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39826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ADD6-615D-45C7-91A8-48996A10C653}" type="datetimeFigureOut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4925-2E93-4C11-AE0F-7BA0134FE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2877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ADD6-615D-45C7-91A8-48996A10C653}" type="datetimeFigureOut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4925-2E93-4C11-AE0F-7BA0134FE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61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ADD6-615D-45C7-91A8-48996A10C653}" type="datetimeFigureOut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4925-2E93-4C11-AE0F-7BA0134FE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7335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ADD6-615D-45C7-91A8-48996A10C653}" type="datetimeFigureOut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4925-2E93-4C11-AE0F-7BA0134FE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8370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ADD6-615D-45C7-91A8-48996A10C653}" type="datetimeFigureOut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4925-2E93-4C11-AE0F-7BA0134FE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612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ADD6-615D-45C7-91A8-48996A10C653}" type="datetimeFigureOut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4925-2E93-4C11-AE0F-7BA0134FE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7975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ADD6-615D-45C7-91A8-48996A10C653}" type="datetimeFigureOut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4925-2E93-4C11-AE0F-7BA0134FE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13876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18ADD6-615D-45C7-91A8-48996A10C653}" type="datetimeFigureOut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A04925-2E93-4C11-AE0F-7BA0134FE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58929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18ADD6-615D-45C7-91A8-48996A10C653}" type="datetimeFigureOut">
              <a:rPr lang="zh-TW" altLang="en-US" smtClean="0"/>
              <a:t>2023/12/29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A04925-2E93-4C11-AE0F-7BA0134FE42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94020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nmpedutw0-my.sharepoint.com/personal/stsp_nmp_edu_tw/_layouts/15/onedrive.aspx?ga=1&amp;id=%2Fpersonal%2Fstsp%5Fnmp%5Fedu%5Ftw%2FDocuments%2F%E9%AB%98%E4%B8%AD%E6%AD%B7%E5%8F%B2%E6%95%99%E6%A1%88%E5%8F%83%E8%80%83%E8%B3%87%E6%96%99%2F%E7%89%B9%E5%B1%95%E6%96%87%E6%A1%88%2F%E7%89%BD%E6%89%8B%E5%B9%B3%E5%9F%94%E7%89%B9%E5%B1%95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ollections.culture.tw/nmp_collectionsweb/collection.aspx?GID=MEMSMPMW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Relationship Id="rId9" Type="http://schemas.openxmlformats.org/officeDocument/2006/relationships/image" Target="../media/image18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jpeg"/><Relationship Id="rId13" Type="http://schemas.openxmlformats.org/officeDocument/2006/relationships/image" Target="../media/image29.jpeg"/><Relationship Id="rId3" Type="http://schemas.openxmlformats.org/officeDocument/2006/relationships/image" Target="../media/image19.jpeg"/><Relationship Id="rId7" Type="http://schemas.openxmlformats.org/officeDocument/2006/relationships/image" Target="../media/image23.jpeg"/><Relationship Id="rId12" Type="http://schemas.openxmlformats.org/officeDocument/2006/relationships/image" Target="../media/image28.jpeg"/><Relationship Id="rId2" Type="http://schemas.openxmlformats.org/officeDocument/2006/relationships/image" Target="../media/image1.png"/><Relationship Id="rId16" Type="http://schemas.openxmlformats.org/officeDocument/2006/relationships/image" Target="../media/image3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jpeg"/><Relationship Id="rId11" Type="http://schemas.openxmlformats.org/officeDocument/2006/relationships/image" Target="../media/image27.jpeg"/><Relationship Id="rId5" Type="http://schemas.openxmlformats.org/officeDocument/2006/relationships/image" Target="../media/image21.jpeg"/><Relationship Id="rId15" Type="http://schemas.openxmlformats.org/officeDocument/2006/relationships/image" Target="../media/image31.jpeg"/><Relationship Id="rId10" Type="http://schemas.openxmlformats.org/officeDocument/2006/relationships/image" Target="../media/image26.jpeg"/><Relationship Id="rId4" Type="http://schemas.openxmlformats.org/officeDocument/2006/relationships/image" Target="../media/image20.jpeg"/><Relationship Id="rId9" Type="http://schemas.openxmlformats.org/officeDocument/2006/relationships/image" Target="../media/image25.jpeg"/><Relationship Id="rId14" Type="http://schemas.openxmlformats.org/officeDocument/2006/relationships/image" Target="../media/image30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jpeg"/><Relationship Id="rId3" Type="http://schemas.openxmlformats.org/officeDocument/2006/relationships/image" Target="../media/image33.jpeg"/><Relationship Id="rId7" Type="http://schemas.openxmlformats.org/officeDocument/2006/relationships/image" Target="../media/image3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6.jpeg"/><Relationship Id="rId5" Type="http://schemas.openxmlformats.org/officeDocument/2006/relationships/image" Target="../media/image35.jpeg"/><Relationship Id="rId4" Type="http://schemas.openxmlformats.org/officeDocument/2006/relationships/image" Target="../media/image34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jpeg"/><Relationship Id="rId3" Type="http://schemas.openxmlformats.org/officeDocument/2006/relationships/image" Target="../media/image39.jpeg"/><Relationship Id="rId7" Type="http://schemas.openxmlformats.org/officeDocument/2006/relationships/image" Target="../media/image4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2.jpeg"/><Relationship Id="rId5" Type="http://schemas.openxmlformats.org/officeDocument/2006/relationships/image" Target="../media/image41.jpeg"/><Relationship Id="rId10" Type="http://schemas.openxmlformats.org/officeDocument/2006/relationships/image" Target="../media/image46.jpeg"/><Relationship Id="rId4" Type="http://schemas.openxmlformats.org/officeDocument/2006/relationships/image" Target="../media/image40.jpeg"/><Relationship Id="rId9" Type="http://schemas.openxmlformats.org/officeDocument/2006/relationships/image" Target="../media/image45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6871782" cy="9906000"/>
          </a:xfrm>
          <a:prstGeom prst="rect">
            <a:avLst/>
          </a:prstGeom>
        </p:spPr>
      </p:pic>
      <p:graphicFrame>
        <p:nvGraphicFramePr>
          <p:cNvPr id="7" name="表格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0718353"/>
              </p:ext>
            </p:extLst>
          </p:nvPr>
        </p:nvGraphicFramePr>
        <p:xfrm>
          <a:off x="198419" y="1167454"/>
          <a:ext cx="6474941" cy="8547109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630256">
                  <a:extLst>
                    <a:ext uri="{9D8B030D-6E8A-4147-A177-3AD203B41FA5}">
                      <a16:colId xmlns:a16="http://schemas.microsoft.com/office/drawing/2014/main" val="1834619947"/>
                    </a:ext>
                  </a:extLst>
                </a:gridCol>
                <a:gridCol w="1127125">
                  <a:extLst>
                    <a:ext uri="{9D8B030D-6E8A-4147-A177-3AD203B41FA5}">
                      <a16:colId xmlns:a16="http://schemas.microsoft.com/office/drawing/2014/main" val="3865216896"/>
                    </a:ext>
                  </a:extLst>
                </a:gridCol>
                <a:gridCol w="2146896">
                  <a:extLst>
                    <a:ext uri="{9D8B030D-6E8A-4147-A177-3AD203B41FA5}">
                      <a16:colId xmlns:a16="http://schemas.microsoft.com/office/drawing/2014/main" val="2932385183"/>
                    </a:ext>
                  </a:extLst>
                </a:gridCol>
                <a:gridCol w="968499">
                  <a:extLst>
                    <a:ext uri="{9D8B030D-6E8A-4147-A177-3AD203B41FA5}">
                      <a16:colId xmlns:a16="http://schemas.microsoft.com/office/drawing/2014/main" val="118498580"/>
                    </a:ext>
                  </a:extLst>
                </a:gridCol>
                <a:gridCol w="1602165">
                  <a:extLst>
                    <a:ext uri="{9D8B030D-6E8A-4147-A177-3AD203B41FA5}">
                      <a16:colId xmlns:a16="http://schemas.microsoft.com/office/drawing/2014/main" val="607341197"/>
                    </a:ext>
                  </a:extLst>
                </a:gridCol>
              </a:tblGrid>
              <a:tr h="381946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單元</a:t>
                      </a:r>
                    </a:p>
                  </a:txBody>
                  <a:tcPr marL="11624" marR="1162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高三選修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下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)U.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藝術與文化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1624" marR="1162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設計者</a:t>
                      </a:r>
                    </a:p>
                  </a:txBody>
                  <a:tcPr marL="11624" marR="11624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新豐高中蘇瑛慧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土城高中汪雪憬</a:t>
                      </a:r>
                      <a:endParaRPr lang="zh-TW" sz="1200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1624" marR="11624" marT="0" marB="0" anchor="ctr"/>
                </a:tc>
                <a:extLst>
                  <a:ext uri="{0D108BD9-81ED-4DB2-BD59-A6C34878D82A}">
                    <a16:rowId xmlns:a16="http://schemas.microsoft.com/office/drawing/2014/main" val="3069609542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南科考古館資料來源</a:t>
                      </a:r>
                    </a:p>
                  </a:txBody>
                  <a:tcPr marL="11624" marR="1162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285750" indent="-285750" fontAlgn="base">
                        <a:lnSpc>
                          <a:spcPct val="15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牽手平埔展示文案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285750" indent="-285750" fontAlgn="base">
                        <a:lnSpc>
                          <a:spcPct val="15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南科考古館線上資源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285750" indent="-285750" fontAlgn="base">
                        <a:lnSpc>
                          <a:spcPct val="150000"/>
                        </a:lnSpc>
                        <a:buFont typeface="Wingdings" panose="05000000000000000000" pitchFamily="2" charset="2"/>
                        <a:buChar char="ü"/>
                      </a:pP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南科的古文明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1624" marR="11624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803548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b="1" kern="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設計形式</a:t>
                      </a:r>
                      <a:endParaRPr lang="zh-TW" sz="1400" b="1" kern="1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1624" marR="1162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</a:pP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文本閱讀，圖像解析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1624" marR="11624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5210700"/>
                  </a:ext>
                </a:extLst>
              </a:tr>
              <a:tr h="3959113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設計理念簡介</a:t>
                      </a:r>
                    </a:p>
                  </a:txBody>
                  <a:tcPr marL="11624" marR="1162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本教案主要是做為高三選修課藝術與文化，設計單元前的引起動機和後面的學生習作。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一、引起動機部分</a:t>
                      </a:r>
                    </a:p>
                    <a:p>
                      <a:pPr lvl="1" algn="just">
                        <a:lnSpc>
                          <a:spcPct val="150000"/>
                        </a:lnSpc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藉由史前人類、西拉雅族群、近代漢人的服飾、飾品或生活用品的圖騰，探討不同族群審美觀念的不同，以及互有影響的佐證，也讓學生去觀察周遭不同族群的服飾或其他工藝品。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二、後面的活動設計</a:t>
                      </a:r>
                    </a:p>
                    <a:p>
                      <a:pPr lvl="1" algn="just">
                        <a:lnSpc>
                          <a:spcPct val="150000"/>
                        </a:lnSpc>
                      </a:pP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、本活動的設計主要是透過南科古文明不同文化層相的工藝品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lvl="1" algn="just">
                        <a:lnSpc>
                          <a:spcPct val="150000"/>
                        </a:lnSpc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和喪葬習俗，學習如何解讀考古資料，進而更了解臺灣史前社會</a:t>
                      </a:r>
                    </a:p>
                    <a:p>
                      <a:pPr lvl="1" algn="just">
                        <a:lnSpc>
                          <a:spcPct val="150000"/>
                        </a:lnSpc>
                      </a:pP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、讓學生學會解析工藝品背後反映的社會文化脈絡</a:t>
                      </a: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三、綜合討論</a:t>
                      </a:r>
                    </a:p>
                    <a:p>
                      <a:pPr lvl="1" algn="just">
                        <a:lnSpc>
                          <a:spcPct val="150000"/>
                        </a:lnSpc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從南科古文明，了解臺灣史前文化藝術，受各種不同因素的影響，請同學以生活中常用的工藝品為例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物件，服裝，畫作，樂器</a:t>
                      </a: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..)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，說明該工藝品如何反映當代社會的特色？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1624" marR="11624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9762605"/>
                  </a:ext>
                </a:extLst>
              </a:tr>
              <a:tr h="414013">
                <a:tc gridSpan="5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教學活動設計</a:t>
                      </a:r>
                    </a:p>
                  </a:txBody>
                  <a:tcPr marL="11624" marR="11624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4129287"/>
                  </a:ext>
                </a:extLst>
              </a:tr>
              <a:tr h="1745007">
                <a:tc rowSpan="2"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核心</a:t>
                      </a: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素養</a:t>
                      </a:r>
                    </a:p>
                  </a:txBody>
                  <a:tcPr marL="11624" marR="11624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總綱核心素養</a:t>
                      </a:r>
                    </a:p>
                  </a:txBody>
                  <a:tcPr marL="11624" marR="11624" marT="0" marB="0" anchor="ctr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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A1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身心素質與自我精進　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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A2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系統思考與解決問題　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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A3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規劃執行與創新應變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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B1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符號運用與溝通表達　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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B2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科技資訊與媒體素養　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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B3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藝術涵養與美感素養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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C1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道德實踐與公民意識　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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C2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人際關係與團隊合作　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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C3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多元文化與國際理解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1624" marR="11624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8439770"/>
                  </a:ext>
                </a:extLst>
              </a:tr>
              <a:tr h="676376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社會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領域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核心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素養</a:t>
                      </a:r>
                    </a:p>
                  </a:txBody>
                  <a:tcPr marL="11624" marR="11624" marT="0" marB="0" anchor="ctr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社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-U-C3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珍視自我文化的價值，尊重並肯認多元文化，關心全球議題，以拓展國際視野，提升國際移動力。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1624" marR="11624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0796446"/>
                  </a:ext>
                </a:extLst>
              </a:tr>
            </a:tbl>
          </a:graphicData>
        </a:graphic>
      </p:graphicFrame>
      <p:sp>
        <p:nvSpPr>
          <p:cNvPr id="8" name="文字方塊 7"/>
          <p:cNvSpPr txBox="1"/>
          <p:nvPr/>
        </p:nvSpPr>
        <p:spPr>
          <a:xfrm>
            <a:off x="877330" y="749193"/>
            <a:ext cx="5362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南科考古館資源融入高</a:t>
            </a:r>
            <a:r>
              <a:rPr lang="zh-TW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三教學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設計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--【</a:t>
            </a:r>
            <a:r>
              <a:rPr lang="zh-TW" altLang="en-US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藝術與文化</a:t>
            </a:r>
            <a:r>
              <a: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】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2121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6871782" cy="9906000"/>
          </a:xfrm>
          <a:prstGeom prst="rect">
            <a:avLst/>
          </a:prstGeom>
        </p:spPr>
      </p:pic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0151833"/>
              </p:ext>
            </p:extLst>
          </p:nvPr>
        </p:nvGraphicFramePr>
        <p:xfrm>
          <a:off x="190331" y="1151326"/>
          <a:ext cx="6491119" cy="774954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491119">
                  <a:extLst>
                    <a:ext uri="{9D8B030D-6E8A-4147-A177-3AD203B41FA5}">
                      <a16:colId xmlns:a16="http://schemas.microsoft.com/office/drawing/2014/main" val="2280100236"/>
                    </a:ext>
                  </a:extLst>
                </a:gridCol>
              </a:tblGrid>
              <a:tr h="6830285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n"/>
                      </a:pPr>
                      <a:r>
                        <a:rPr lang="zh-TW" altLang="zh-TW" sz="1200" b="1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資料一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/>
                      </a:r>
                      <a:b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《觀看的方式》一書中，作者提到藉由觀看，我們確定自己置身於周遭世界當中，我們用語言解釋這個世界，但言語永遠無法復原這個事實。我們知識和信仰會影響我們觀看事物的方式，當我們能夠觀看之後，我們很快就察覺到我們也可以被觀看。我們注視的從來不只是事物本身，我們注視的永遠是事物與我們之間的關係。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（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資料出處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: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約翰伯格，《觀看的方式》，麥田出版社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／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2017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，頁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4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）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indent="0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171450" indent="-1714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n"/>
                      </a:pPr>
                      <a:r>
                        <a:rPr lang="zh-TW" altLang="zh-TW" sz="1200" b="1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資料二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/>
                      </a:r>
                      <a:b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又，伊頓對藝術的定義，一個東西不會只因為它具有某些本質性質就變成藝術品。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 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一個人還必須認識到，他眼前的作品具有在一個共同體中得到認可的某些本質性質，藝術品是一個人工品以及有關審美的方式得到對待，審美的本質性質是由共同體／文化（甚至家庭）決定的。這表示，對一個共同體來說是藝術的東西，對其他共同體來說可能不是藝術。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105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（</a:t>
                      </a:r>
                      <a:r>
                        <a:rPr lang="zh-TW" altLang="zh-TW" sz="105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資料出處</a:t>
                      </a:r>
                      <a:r>
                        <a:rPr lang="en-US" altLang="zh-TW" sz="105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: Eaton, Marcia </a:t>
                      </a:r>
                      <a:r>
                        <a:rPr lang="en-US" altLang="zh-TW" sz="1050" kern="1200" dirty="0" err="1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Muelder</a:t>
                      </a:r>
                      <a:r>
                        <a:rPr lang="en-US" altLang="zh-TW" sz="105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. A Sustainable Definition of “Art”2000, in Theories of Art Today, ed. by Noel Carroll (London: The University of Wisconsin Press. )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/>
                      </a:r>
                      <a:b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/>
                      </a:r>
                      <a:b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/>
                      </a:r>
                      <a:b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  <a:sym typeface="Wingdings 2" panose="05020102010507070707" pitchFamily="18" charset="2"/>
                        </a:rPr>
                        <a:t></a:t>
                      </a: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、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閱讀</a:t>
                      </a:r>
                      <a:r>
                        <a:rPr lang="zh-TW" altLang="zh-TW" sz="1200" u="sng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資料一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，再對照南科考古館表格右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欄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中工藝品，你對哪一個物件最感興趣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？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該物件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讓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   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你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感興趣的理由是甚麼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?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和你個人經驗，或所處社會環境之間有甚麼嗎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？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endParaRPr lang="zh-TW" altLang="zh-TW" sz="16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  <a:sym typeface="Wingdings 2" panose="05020102010507070707" pitchFamily="18" charset="2"/>
                        </a:rPr>
                        <a:t></a:t>
                      </a: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、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閱讀</a:t>
                      </a:r>
                      <a:r>
                        <a:rPr lang="zh-TW" altLang="zh-TW" sz="1200" u="sng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資料二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，在從上面南科文化層相工藝品中有沒有辦法找到例證說明 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“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藝術品是一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個人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   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工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品，以及有關審美的方式得到對待，審美的本質性質是由共同體／文化（甚至家庭）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決定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   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的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。這表示，對一個共同體來說是藝術的東西，對其他共同體來說可能不是藝術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”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這句話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？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/>
                      </a:r>
                      <a:b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  <a:sym typeface="Wingdings 2" panose="05020102010507070707" pitchFamily="18" charset="2"/>
                        </a:rPr>
                        <a:t>、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從上面兩段文字來看，從個人觀看到審美，你覺得藝術是純粹個人的喜好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？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還是，集體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的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   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行為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？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那麼，當代流行的青少年時尚，究竟是表現自我，還是反映青少年的共同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審美觀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？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請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   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你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舉例說明你的想法。</a:t>
                      </a:r>
                      <a:r>
                        <a:rPr lang="en-US" altLang="zh-TW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US" altLang="zh-TW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zh-TW" altLang="zh-TW" sz="14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5502" marR="5502" marT="0" marB="0"/>
                </a:tc>
                <a:extLst>
                  <a:ext uri="{0D108BD9-81ED-4DB2-BD59-A6C34878D82A}">
                    <a16:rowId xmlns:a16="http://schemas.microsoft.com/office/drawing/2014/main" val="701036494"/>
                  </a:ext>
                </a:extLst>
              </a:tr>
            </a:tbl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769098" y="655437"/>
            <a:ext cx="5362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學習單二 ：觀看與審美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5" name="五邊形 4"/>
          <p:cNvSpPr/>
          <p:nvPr/>
        </p:nvSpPr>
        <p:spPr>
          <a:xfrm>
            <a:off x="197951" y="5065475"/>
            <a:ext cx="876300" cy="322427"/>
          </a:xfrm>
          <a:prstGeom prst="homePlate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文字方塊 6"/>
          <p:cNvSpPr txBox="1"/>
          <p:nvPr/>
        </p:nvSpPr>
        <p:spPr>
          <a:xfrm>
            <a:off x="197951" y="5080125"/>
            <a:ext cx="7058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問題</a:t>
            </a:r>
            <a:endParaRPr lang="zh-TW" altLang="en-US" sz="1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7213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6871782" cy="9906000"/>
          </a:xfrm>
          <a:prstGeom prst="rect">
            <a:avLst/>
          </a:prstGeom>
        </p:spPr>
      </p:pic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7407924"/>
              </p:ext>
            </p:extLst>
          </p:nvPr>
        </p:nvGraphicFramePr>
        <p:xfrm>
          <a:off x="190331" y="1151326"/>
          <a:ext cx="6491119" cy="849749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491119">
                  <a:extLst>
                    <a:ext uri="{9D8B030D-6E8A-4147-A177-3AD203B41FA5}">
                      <a16:colId xmlns:a16="http://schemas.microsoft.com/office/drawing/2014/main" val="2280100236"/>
                    </a:ext>
                  </a:extLst>
                </a:gridCol>
              </a:tblGrid>
              <a:tr h="8497499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50000"/>
                        </a:lnSpc>
                        <a:buFont typeface="Wingdings" panose="05000000000000000000" pitchFamily="2" charset="2"/>
                        <a:buChar char="n"/>
                      </a:pP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綜合討論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：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從南科古文明，了解臺灣史前文化藝術，受各種不同因素的影響，如下圖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indent="0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indent="0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indent="0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請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同學以某個青少年的時尚物件，完成以下的分析後，說明該時尚物件如何反映當今社會的脈絡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?</a:t>
                      </a:r>
                    </a:p>
                    <a:p>
                      <a:pPr marL="0" indent="0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en-US" altLang="zh-TW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US" altLang="zh-TW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zh-TW" altLang="zh-TW" sz="14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5502" marR="5502" marT="0" marB="0"/>
                </a:tc>
                <a:extLst>
                  <a:ext uri="{0D108BD9-81ED-4DB2-BD59-A6C34878D82A}">
                    <a16:rowId xmlns:a16="http://schemas.microsoft.com/office/drawing/2014/main" val="701036494"/>
                  </a:ext>
                </a:extLst>
              </a:tr>
            </a:tbl>
          </a:graphicData>
        </a:graphic>
      </p:graphicFrame>
      <p:sp>
        <p:nvSpPr>
          <p:cNvPr id="6" name="文字方塊 5"/>
          <p:cNvSpPr txBox="1"/>
          <p:nvPr/>
        </p:nvSpPr>
        <p:spPr>
          <a:xfrm>
            <a:off x="769098" y="655437"/>
            <a:ext cx="5362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學習單三 ：綜合討論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3" name="資料庫圖表 2"/>
          <p:cNvGraphicFramePr/>
          <p:nvPr>
            <p:extLst>
              <p:ext uri="{D42A27DB-BD31-4B8C-83A1-F6EECF244321}">
                <p14:modId xmlns:p14="http://schemas.microsoft.com/office/powerpoint/2010/main" val="3469089771"/>
              </p:ext>
            </p:extLst>
          </p:nvPr>
        </p:nvGraphicFramePr>
        <p:xfrm>
          <a:off x="-1371600" y="1552574"/>
          <a:ext cx="9782175" cy="4067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7" name="資料庫圖表 6"/>
          <p:cNvGraphicFramePr/>
          <p:nvPr>
            <p:extLst>
              <p:ext uri="{D42A27DB-BD31-4B8C-83A1-F6EECF244321}">
                <p14:modId xmlns:p14="http://schemas.microsoft.com/office/powerpoint/2010/main" val="2596562229"/>
              </p:ext>
            </p:extLst>
          </p:nvPr>
        </p:nvGraphicFramePr>
        <p:xfrm>
          <a:off x="-936029" y="6387236"/>
          <a:ext cx="8941511" cy="31828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sp>
        <p:nvSpPr>
          <p:cNvPr id="8" name="五邊形 7"/>
          <p:cNvSpPr/>
          <p:nvPr/>
        </p:nvSpPr>
        <p:spPr>
          <a:xfrm>
            <a:off x="196681" y="5725177"/>
            <a:ext cx="876300" cy="322427"/>
          </a:xfrm>
          <a:prstGeom prst="homePlate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文字方塊 8"/>
          <p:cNvSpPr txBox="1"/>
          <p:nvPr/>
        </p:nvSpPr>
        <p:spPr>
          <a:xfrm>
            <a:off x="209038" y="5739827"/>
            <a:ext cx="7058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任務</a:t>
            </a:r>
            <a:endParaRPr lang="zh-TW" altLang="en-US" sz="1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5477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6871782" cy="9906000"/>
          </a:xfrm>
          <a:prstGeom prst="rect">
            <a:avLst/>
          </a:prstGeom>
        </p:spPr>
      </p:pic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821374"/>
              </p:ext>
            </p:extLst>
          </p:nvPr>
        </p:nvGraphicFramePr>
        <p:xfrm>
          <a:off x="204955" y="842398"/>
          <a:ext cx="6461872" cy="880822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145349">
                  <a:extLst>
                    <a:ext uri="{9D8B030D-6E8A-4147-A177-3AD203B41FA5}">
                      <a16:colId xmlns:a16="http://schemas.microsoft.com/office/drawing/2014/main" val="2280100236"/>
                    </a:ext>
                  </a:extLst>
                </a:gridCol>
                <a:gridCol w="679913">
                  <a:extLst>
                    <a:ext uri="{9D8B030D-6E8A-4147-A177-3AD203B41FA5}">
                      <a16:colId xmlns:a16="http://schemas.microsoft.com/office/drawing/2014/main" val="3493585362"/>
                    </a:ext>
                  </a:extLst>
                </a:gridCol>
                <a:gridCol w="3315244">
                  <a:extLst>
                    <a:ext uri="{9D8B030D-6E8A-4147-A177-3AD203B41FA5}">
                      <a16:colId xmlns:a16="http://schemas.microsoft.com/office/drawing/2014/main" val="3156844831"/>
                    </a:ext>
                  </a:extLst>
                </a:gridCol>
                <a:gridCol w="660683">
                  <a:extLst>
                    <a:ext uri="{9D8B030D-6E8A-4147-A177-3AD203B41FA5}">
                      <a16:colId xmlns:a16="http://schemas.microsoft.com/office/drawing/2014/main" val="579068669"/>
                    </a:ext>
                  </a:extLst>
                </a:gridCol>
                <a:gridCol w="660683">
                  <a:extLst>
                    <a:ext uri="{9D8B030D-6E8A-4147-A177-3AD203B41FA5}">
                      <a16:colId xmlns:a16="http://schemas.microsoft.com/office/drawing/2014/main" val="1339220111"/>
                    </a:ext>
                  </a:extLst>
                </a:gridCol>
              </a:tblGrid>
              <a:tr h="289704">
                <a:tc rowSpan="2"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大概念</a:t>
                      </a:r>
                      <a:endParaRPr lang="zh-TW" sz="1400" b="1" kern="1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5502" marR="5502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核心概念</a:t>
                      </a:r>
                    </a:p>
                  </a:txBody>
                  <a:tcPr marL="5502" marR="5502" marT="0" marB="0" anchor="ctr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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差異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與多元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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選擇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與責任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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互動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與關聯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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變遷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與因果</a:t>
                      </a:r>
                    </a:p>
                  </a:txBody>
                  <a:tcPr marL="5502" marR="5502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502" marR="5502" marT="0" marB="0" anchor="ctr"/>
                </a:tc>
                <a:extLst>
                  <a:ext uri="{0D108BD9-81ED-4DB2-BD59-A6C34878D82A}">
                    <a16:rowId xmlns:a16="http://schemas.microsoft.com/office/drawing/2014/main" val="4021444585"/>
                  </a:ext>
                </a:extLst>
              </a:tr>
              <a:tr h="289704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學科特性</a:t>
                      </a:r>
                    </a:p>
                  </a:txBody>
                  <a:tcPr marL="5502" marR="5502" marT="0" marB="0" anchor="ctr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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時序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變遷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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歷史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理解 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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歷史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解釋 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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史料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證據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 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sym typeface="Wingdings 2" panose="05020102010507070707" pitchFamily="18" charset="2"/>
                        </a:rPr>
                        <a:t>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實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作與參與</a:t>
                      </a:r>
                    </a:p>
                  </a:txBody>
                  <a:tcPr marL="5502" marR="5502" marT="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502" marR="5502" marT="0" marB="0" anchor="ctr"/>
                </a:tc>
                <a:extLst>
                  <a:ext uri="{0D108BD9-81ED-4DB2-BD59-A6C34878D82A}">
                    <a16:rowId xmlns:a16="http://schemas.microsoft.com/office/drawing/2014/main" val="338439794"/>
                  </a:ext>
                </a:extLst>
              </a:tr>
              <a:tr h="869113">
                <a:tc rowSpan="2"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領域學習重點</a:t>
                      </a:r>
                      <a:endParaRPr lang="zh-TW" sz="1400" b="1" kern="1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5502" marR="5502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學習表現</a:t>
                      </a:r>
                    </a:p>
                  </a:txBody>
                  <a:tcPr marL="5502" marR="5502" marT="0" marB="0" anchor="ctr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歷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1a-Ⅴ-3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比較過去與現在的異同，並說明過去與現在的關聯性。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歷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2c-Ⅴ-2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省思歷史發展的多重 面向，珍視融合多元 族群、文化的社會體系及人權的價值。</a:t>
                      </a:r>
                      <a:endParaRPr lang="zh-TW" sz="11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/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</a:endParaRPr>
                    </a:p>
                  </a:txBody>
                  <a:tcPr marL="17780" marR="17780" marT="0" marB="0" anchor="ctr"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TW" sz="11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val="2693345050"/>
                  </a:ext>
                </a:extLst>
              </a:tr>
              <a:tr h="57940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學習內容</a:t>
                      </a:r>
                    </a:p>
                  </a:txBody>
                  <a:tcPr marL="5502" marR="5502" marT="0" marB="0" anchor="ctr"/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歷</a:t>
                      </a:r>
                      <a:r>
                        <a:rPr lang="en-US" altLang="zh-TW" sz="1200" kern="1200" dirty="0" err="1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Ub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-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Ⅴ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-1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宗教信仰與節慶的意義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歷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Ub-Ⅴ-3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科技、環境與藝術創作</a:t>
                      </a:r>
                      <a:endParaRPr lang="zh-TW" sz="1200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5502" marR="5502" marT="0" marB="0" anchor="ctr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TW" sz="1200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5502" marR="5502" marT="0" marB="0" anchor="ctr"/>
                </a:tc>
                <a:extLst>
                  <a:ext uri="{0D108BD9-81ED-4DB2-BD59-A6C34878D82A}">
                    <a16:rowId xmlns:a16="http://schemas.microsoft.com/office/drawing/2014/main" val="3968531003"/>
                  </a:ext>
                </a:extLst>
              </a:tr>
              <a:tr h="337988">
                <a:tc gridSpan="3"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400" b="1" kern="1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學習流程、內容及實施方式</a:t>
                      </a:r>
                    </a:p>
                  </a:txBody>
                  <a:tcPr marL="5502" marR="5502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b="1" kern="1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時間</a:t>
                      </a:r>
                      <a:endParaRPr lang="zh-TW" sz="1400" b="1" kern="1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5502" marR="5502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400" b="1" kern="1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備註</a:t>
                      </a:r>
                      <a:endParaRPr lang="zh-TW" sz="1400" b="1" kern="1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5502" marR="5502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9706248"/>
                  </a:ext>
                </a:extLst>
              </a:tr>
              <a:tr h="1649383">
                <a:tc gridSpan="3">
                  <a:txBody>
                    <a:bodyPr/>
                    <a:lstStyle/>
                    <a:p>
                      <a:pPr marL="285750" indent="-285750" algn="just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zh-TW" altLang="zh-TW" sz="1400" b="1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準備活動</a:t>
                      </a:r>
                      <a:endParaRPr lang="en-US" altLang="zh-TW" sz="1400" b="1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lvl="1">
                        <a:lnSpc>
                          <a:spcPct val="150000"/>
                        </a:lnSpc>
                      </a:pP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一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教師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:</a:t>
                      </a:r>
                      <a:b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閱讀南科的古文明，並製作學習單與</a:t>
                      </a:r>
                      <a:r>
                        <a:rPr lang="en-US" altLang="zh-TW" sz="1200" kern="1200" dirty="0" err="1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ppt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。</a:t>
                      </a:r>
                    </a:p>
                    <a:p>
                      <a:pPr lvl="1">
                        <a:lnSpc>
                          <a:spcPct val="150000"/>
                        </a:lnSpc>
                      </a:pP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二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學生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lvl="1">
                        <a:lnSpc>
                          <a:spcPct val="150000"/>
                        </a:lnSpc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先瀏覽教科書，了解本單元內容。</a:t>
                      </a:r>
                      <a:endParaRPr lang="zh-TW" altLang="zh-TW" sz="1200" kern="1200" dirty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5502" marR="5502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502" marR="5502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502" marR="5502" marT="0" marB="0"/>
                </a:tc>
                <a:extLst>
                  <a:ext uri="{0D108BD9-81ED-4DB2-BD59-A6C34878D82A}">
                    <a16:rowId xmlns:a16="http://schemas.microsoft.com/office/drawing/2014/main" val="701036494"/>
                  </a:ext>
                </a:extLst>
              </a:tr>
              <a:tr h="4792928">
                <a:tc gridSpan="3">
                  <a:txBody>
                    <a:bodyPr/>
                    <a:lstStyle/>
                    <a:p>
                      <a:pPr marL="285750" indent="-285750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zh-TW" altLang="zh-TW" sz="1400" b="1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發展活動</a:t>
                      </a:r>
                    </a:p>
                    <a:p>
                      <a:pPr lvl="1">
                        <a:lnSpc>
                          <a:spcPct val="150000"/>
                        </a:lnSpc>
                      </a:pP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一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引起動機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lvl="2" algn="just">
                        <a:lnSpc>
                          <a:spcPct val="150000"/>
                        </a:lnSpc>
                      </a:pP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、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以段洪坤的論文這段文字開啟學生對西拉雅族色彩及紋飾的觀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lvl="2" algn="just">
                        <a:lnSpc>
                          <a:spcPct val="150000"/>
                        </a:lnSpc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察，並請學生畫出紋路或著色：</a:t>
                      </a:r>
                    </a:p>
                    <a:p>
                      <a:pPr lvl="2" algn="just">
                        <a:lnSpc>
                          <a:spcPct val="150000"/>
                        </a:lnSpc>
                      </a:pP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「西拉雅族男子通常身著以白色麻布對襟上衣，在袖口繡有圖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lvl="2" algn="just">
                        <a:lnSpc>
                          <a:spcPct val="150000"/>
                        </a:lnSpc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紋裝飾；女子以藍色、黑色或白色布為底長袖上衣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,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下半身則以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lvl="2" algn="just">
                        <a:lnSpc>
                          <a:spcPct val="150000"/>
                        </a:lnSpc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單片裙，加上紅、藍色菱形與幾何形紋飾。另外常用腰帶或肩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lvl="2" algn="just">
                        <a:lnSpc>
                          <a:spcPct val="150000"/>
                        </a:lnSpc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帶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，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以黑色棉布或白色麻布為底，兩端繡有紅、藍、紫、白及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lvl="2" algn="just">
                        <a:lnSpc>
                          <a:spcPct val="150000"/>
                        </a:lnSpc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黃等色的花紋，並飾以紅、藍及白色毛線製成球狀流蘇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,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亦成為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lvl="2" algn="just">
                        <a:lnSpc>
                          <a:spcPct val="150000"/>
                        </a:lnSpc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近代服飾重製的重點。」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 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           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、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配合南科線上資料庫，或另外提供飾品圖片，讓學生選擇加上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lvl="2">
                        <a:lnSpc>
                          <a:spcPct val="150000"/>
                        </a:lnSpc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其上述圖畫，作為裝飾。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 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           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、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觀看西拉雅族的近代服飾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（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線上資料庫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）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，對照上述，請學生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lvl="2">
                        <a:lnSpc>
                          <a:spcPct val="150000"/>
                        </a:lnSpc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　 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說明相同或相異之處。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502" marR="5502" marT="0" marB="0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8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分鐘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分鐘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6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分鐘</a:t>
                      </a:r>
                      <a:endParaRPr lang="zh-TW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502" marR="5502" marT="0" marB="0"/>
                </a:tc>
                <a:tc>
                  <a:txBody>
                    <a:bodyPr/>
                    <a:lstStyle/>
                    <a:p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PPT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和學習單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簡易人形著裝圖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 </a:t>
                      </a:r>
                      <a:endParaRPr lang="zh-TW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 </a:t>
                      </a:r>
                      <a:endParaRPr lang="zh-TW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/>
                      </a:r>
                      <a:b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zh-TW" sz="1200" u="sng" kern="1200" dirty="0" err="1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  <a:hlinkClick r:id="rId3"/>
                        </a:rPr>
                        <a:t>牽手平埔</a:t>
                      </a:r>
                      <a:endParaRPr lang="zh-TW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  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zh-TW" sz="1200" u="sng" kern="1200" dirty="0" err="1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  <a:hlinkClick r:id="rId4"/>
                        </a:rPr>
                        <a:t>劍帶</a:t>
                      </a:r>
                      <a:endParaRPr lang="zh-TW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圖案及織法顯現有外來文化的影響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endParaRPr lang="zh-TW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5502" marR="5502" marT="0" marB="0" anchor="ctr"/>
                </a:tc>
                <a:extLst>
                  <a:ext uri="{0D108BD9-81ED-4DB2-BD59-A6C34878D82A}">
                    <a16:rowId xmlns:a16="http://schemas.microsoft.com/office/drawing/2014/main" val="12864929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4221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6871782" cy="9906000"/>
          </a:xfrm>
          <a:prstGeom prst="rect">
            <a:avLst/>
          </a:prstGeom>
        </p:spPr>
      </p:pic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234956"/>
              </p:ext>
            </p:extLst>
          </p:nvPr>
        </p:nvGraphicFramePr>
        <p:xfrm>
          <a:off x="204956" y="842407"/>
          <a:ext cx="6467694" cy="8573758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770028">
                  <a:extLst>
                    <a:ext uri="{9D8B030D-6E8A-4147-A177-3AD203B41FA5}">
                      <a16:colId xmlns:a16="http://schemas.microsoft.com/office/drawing/2014/main" val="2280100236"/>
                    </a:ext>
                  </a:extLst>
                </a:gridCol>
                <a:gridCol w="4375110">
                  <a:extLst>
                    <a:ext uri="{9D8B030D-6E8A-4147-A177-3AD203B41FA5}">
                      <a16:colId xmlns:a16="http://schemas.microsoft.com/office/drawing/2014/main" val="4015159488"/>
                    </a:ext>
                  </a:extLst>
                </a:gridCol>
                <a:gridCol w="661278">
                  <a:extLst>
                    <a:ext uri="{9D8B030D-6E8A-4147-A177-3AD203B41FA5}">
                      <a16:colId xmlns:a16="http://schemas.microsoft.com/office/drawing/2014/main" val="579068669"/>
                    </a:ext>
                  </a:extLst>
                </a:gridCol>
                <a:gridCol w="661278">
                  <a:extLst>
                    <a:ext uri="{9D8B030D-6E8A-4147-A177-3AD203B41FA5}">
                      <a16:colId xmlns:a16="http://schemas.microsoft.com/office/drawing/2014/main" val="450832873"/>
                    </a:ext>
                  </a:extLst>
                </a:gridCol>
              </a:tblGrid>
              <a:tr h="6830285">
                <a:tc gridSpan="2">
                  <a:txBody>
                    <a:bodyPr/>
                    <a:lstStyle/>
                    <a:p>
                      <a:pPr marL="342900" lvl="1" indent="0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二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章後活動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/>
                      </a:r>
                      <a:b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透過南科考古館不同文化層相當中的工藝技術和喪葬習俗，學習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如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342900" lvl="1" indent="0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何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解讀物件和習俗，工藝品作為時代產物，如何反映的社會文化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脈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342900" lvl="1" indent="0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絡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685800" lvl="2" indent="0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、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了解南科考古學的各文化期相的時間與工藝品特色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</a:t>
                      </a:r>
                    </a:p>
                    <a:p>
                      <a:pPr marL="1257300" lvl="3" indent="-228600">
                        <a:lnSpc>
                          <a:spcPct val="150000"/>
                        </a:lnSpc>
                        <a:buFont typeface="Wingdings" panose="05000000000000000000" pitchFamily="2" charset="2"/>
                        <a:buAutoNum type="circleNumWdWhitePlain"/>
                      </a:pP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了解不同文化期的不同文化特色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1257300" lvl="3" indent="-228600">
                        <a:lnSpc>
                          <a:spcPct val="150000"/>
                        </a:lnSpc>
                        <a:buFont typeface="Wingdings" panose="05000000000000000000" pitchFamily="2" charset="2"/>
                        <a:buAutoNum type="circleNumWdWhitePlain"/>
                      </a:pP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比較牛稠子文化和大湖文化的特色，並思考之所以不 一樣的原因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？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1257300" lvl="3" indent="-228600">
                        <a:lnSpc>
                          <a:spcPct val="150000"/>
                        </a:lnSpc>
                        <a:buFont typeface="Wingdings" panose="05000000000000000000" pitchFamily="2" charset="2"/>
                        <a:buAutoNum type="circleNumWdWhitePlain"/>
                      </a:pP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鐵器的使用如何影響到蔦松文化的工藝品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1257300" lvl="3" indent="-228600">
                        <a:lnSpc>
                          <a:spcPct val="150000"/>
                        </a:lnSpc>
                        <a:buFont typeface="Wingdings" panose="05000000000000000000" pitchFamily="2" charset="2"/>
                        <a:buAutoNum type="circleNumWdWhitePlain"/>
                      </a:pP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思考不同時期，不同喪葬習俗背後的文化脈絡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685800" lvl="2" indent="0">
                        <a:lnSpc>
                          <a:spcPct val="150000"/>
                        </a:lnSpc>
                        <a:buFont typeface="Wingdings" panose="05000000000000000000" pitchFamily="2" charset="2"/>
                        <a:buNone/>
                      </a:pP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、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觀看與審美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1257300" lvl="3" indent="-228600" algn="just">
                        <a:lnSpc>
                          <a:spcPct val="150000"/>
                        </a:lnSpc>
                        <a:buFont typeface="Wingdings" panose="05000000000000000000" pitchFamily="2" charset="2"/>
                        <a:buAutoNum type="circleNumWdWhitePlain"/>
                      </a:pP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閱讀資料一，再對照南科考古館表格右攔中工藝品，你對哪一個物件最感興趣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？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該物件讓你感興趣的理由是甚麼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？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和你個人經驗，或所處社會環境之間有甚麼嗎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？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</a:t>
                      </a:r>
                    </a:p>
                    <a:p>
                      <a:pPr marL="1257300" lvl="3" indent="-228600" algn="just">
                        <a:lnSpc>
                          <a:spcPct val="150000"/>
                        </a:lnSpc>
                        <a:buFont typeface="Wingdings" panose="05000000000000000000" pitchFamily="2" charset="2"/>
                        <a:buAutoNum type="circleNumWdWhitePlain"/>
                      </a:pP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閱讀資料二，在從上面南科文化層相工藝品中有沒有辦法找到例證說明 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“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藝術品是一個人工品，以及有關審美的方式得到對待，審美的本質性質是由共同體／文化（甚至家庭）決定的。這表示，對一個共同體來說是藝術的東西，對其他共同體來說可能不是藝術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”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這句話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？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1257300" lvl="3" indent="-228600">
                        <a:lnSpc>
                          <a:spcPct val="150000"/>
                        </a:lnSpc>
                        <a:buFont typeface="Wingdings" panose="05000000000000000000" pitchFamily="2" charset="2"/>
                        <a:buAutoNum type="circleNumWdWhitePlain"/>
                      </a:pP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從上面兩段文字來看，從個人觀看到審美，你覺得藝術是純粹個人的喜好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?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還是，集體的行為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?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那麼，當代流行的青少年時尚，究竟是表現自我，還是反映青少年的共同審美觀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？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請你舉例說明你的想法。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342900" lvl="1" indent="0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三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綜合討論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/>
                      </a:r>
                      <a:b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　　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1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、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從南科古文明，了解臺灣史前文化藝術，受各種不同因素的影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　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342900" lvl="1" indent="0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       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響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/>
                      </a:r>
                      <a:b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　　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2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、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請同學以某個青少年的時尚物件，完成以下的分析後，說明該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342900" lvl="1" indent="0">
                        <a:lnSpc>
                          <a:spcPct val="150000"/>
                        </a:lnSpc>
                        <a:buFontTx/>
                        <a:buNone/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        </a:t>
                      </a:r>
                      <a:r>
                        <a:rPr lang="zh-TW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時尚物件如何反映當今社會的脈絡</a:t>
                      </a:r>
                      <a:r>
                        <a:rPr lang="en-US" altLang="zh-TW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?</a:t>
                      </a:r>
                      <a:endParaRPr lang="zh-TW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5502" marR="5502" marT="0" marB="0"/>
                </a:tc>
                <a:tc h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分鐘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分鐘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分鐘</a:t>
                      </a: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1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5502" marR="5502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學習</a:t>
                      </a: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單一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學習單二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學習單三／分組討論</a:t>
                      </a: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5502" marR="5502" marT="0" marB="0"/>
                </a:tc>
                <a:extLst>
                  <a:ext uri="{0D108BD9-81ED-4DB2-BD59-A6C34878D82A}">
                    <a16:rowId xmlns:a16="http://schemas.microsoft.com/office/drawing/2014/main" val="701036494"/>
                  </a:ext>
                </a:extLst>
              </a:tr>
              <a:tr h="310368">
                <a:tc gridSpan="4"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400" b="1" kern="1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教學回饋（請依實際教學情形斟酌寫內容）</a:t>
                      </a:r>
                      <a:endParaRPr lang="zh-TW" altLang="zh-TW" sz="1400" b="1" kern="1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5502" marR="5502" marT="0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5502" marR="5502" marT="0" marB="0"/>
                </a:tc>
                <a:tc hMerge="1">
                  <a:txBody>
                    <a:bodyPr/>
                    <a:lstStyle/>
                    <a:p>
                      <a:pPr marL="0" algn="ctr" defTabSz="685800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altLang="zh-TW" sz="1400" b="1" kern="1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5502" marR="5502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1675524"/>
                  </a:ext>
                </a:extLst>
              </a:tr>
              <a:tr h="48131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zh-TW" sz="1200" b="1" kern="1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教學省</a:t>
                      </a:r>
                      <a:r>
                        <a:rPr lang="zh-TW" sz="1200" b="1" kern="1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思</a:t>
                      </a:r>
                      <a:endParaRPr lang="zh-TW" sz="1200" b="1" kern="1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17780" marR="17780" marT="0" marB="0" anchor="ctr"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尚未實施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17780" marR="17780" marT="0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9994064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2130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6871782" cy="9906000"/>
          </a:xfrm>
          <a:prstGeom prst="rect">
            <a:avLst/>
          </a:prstGeom>
        </p:spPr>
      </p:pic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5922513"/>
              </p:ext>
            </p:extLst>
          </p:nvPr>
        </p:nvGraphicFramePr>
        <p:xfrm>
          <a:off x="204955" y="1124465"/>
          <a:ext cx="6491119" cy="845387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491119">
                  <a:extLst>
                    <a:ext uri="{9D8B030D-6E8A-4147-A177-3AD203B41FA5}">
                      <a16:colId xmlns:a16="http://schemas.microsoft.com/office/drawing/2014/main" val="2280100236"/>
                    </a:ext>
                  </a:extLst>
                </a:gridCol>
              </a:tblGrid>
              <a:tr h="845387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5502" marR="5502" marT="0" marB="0"/>
                </a:tc>
                <a:extLst>
                  <a:ext uri="{0D108BD9-81ED-4DB2-BD59-A6C34878D82A}">
                    <a16:rowId xmlns:a16="http://schemas.microsoft.com/office/drawing/2014/main" val="701036494"/>
                  </a:ext>
                </a:extLst>
              </a:tr>
            </a:tbl>
          </a:graphicData>
        </a:graphic>
      </p:graphicFrame>
      <p:sp>
        <p:nvSpPr>
          <p:cNvPr id="5" name="文字方塊 4"/>
          <p:cNvSpPr txBox="1"/>
          <p:nvPr/>
        </p:nvSpPr>
        <p:spPr>
          <a:xfrm>
            <a:off x="769098" y="655437"/>
            <a:ext cx="5362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學習單一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r>
              <a:rPr lang="zh-TW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南科出土的考古學文化期相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8183715"/>
              </p:ext>
            </p:extLst>
          </p:nvPr>
        </p:nvGraphicFramePr>
        <p:xfrm>
          <a:off x="380271" y="1315481"/>
          <a:ext cx="6111240" cy="7507242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1399102">
                  <a:extLst>
                    <a:ext uri="{9D8B030D-6E8A-4147-A177-3AD203B41FA5}">
                      <a16:colId xmlns:a16="http://schemas.microsoft.com/office/drawing/2014/main" val="537863468"/>
                    </a:ext>
                  </a:extLst>
                </a:gridCol>
                <a:gridCol w="729049">
                  <a:extLst>
                    <a:ext uri="{9D8B030D-6E8A-4147-A177-3AD203B41FA5}">
                      <a16:colId xmlns:a16="http://schemas.microsoft.com/office/drawing/2014/main" val="2284277201"/>
                    </a:ext>
                  </a:extLst>
                </a:gridCol>
                <a:gridCol w="2177878">
                  <a:extLst>
                    <a:ext uri="{9D8B030D-6E8A-4147-A177-3AD203B41FA5}">
                      <a16:colId xmlns:a16="http://schemas.microsoft.com/office/drawing/2014/main" val="141141386"/>
                    </a:ext>
                  </a:extLst>
                </a:gridCol>
                <a:gridCol w="1805211">
                  <a:extLst>
                    <a:ext uri="{9D8B030D-6E8A-4147-A177-3AD203B41FA5}">
                      <a16:colId xmlns:a16="http://schemas.microsoft.com/office/drawing/2014/main" val="566878745"/>
                    </a:ext>
                  </a:extLst>
                </a:gridCol>
              </a:tblGrid>
              <a:tr h="381798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考古學的文化期相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年代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sz="1200" kern="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工藝與喪葬習俗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出土品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54165769"/>
                  </a:ext>
                </a:extLst>
              </a:tr>
              <a:tr h="38179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2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明清漢人文化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300B.P.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753081"/>
                  </a:ext>
                </a:extLst>
              </a:tr>
              <a:tr h="6743646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200" b="1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西拉雅</a:t>
                      </a:r>
                      <a:r>
                        <a:rPr lang="zh-TW" sz="1200" b="1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文化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	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500-300 B.P.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●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工藝技術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/>
                      </a:r>
                      <a:b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社內遺址出土的少量「煉鐵熔渣」與「鑄模」顯示西拉雅文化在金屬器的取得上，除了透過貿易交換而來，極可能是透過漢人習得冶煉鍛鑄後自行製造。出土的裝飾品、娛樂器物種類繁多，材質也相當多樣，如陶、骨角牙、玻璃、瑪瑙、金屬、貝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等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。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/>
                      </a:r>
                      <a:b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/>
                      </a:r>
                      <a:b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zh-TW" altLang="en-US" sz="1200" kern="100" dirty="0" smtClean="0"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●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喪葬習俗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/>
                      </a:r>
                      <a:b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根據陳第的東番記，家有死者，擊鼓哭，置尸於地，環煏以烈火，乾，露置屋內，不棺；屋壞重建，坎屋基下，立而埋之，不封，屋又覆其上。屋不建，尸不埋，然竹楹茅茨，多可十餘稔，故終歸之土，不祭。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/>
                      </a:r>
                      <a:b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目前出土的人骨遺骸保存狀況不佳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kern="100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37465656"/>
                  </a:ext>
                </a:extLst>
              </a:tr>
            </a:tbl>
          </a:graphicData>
        </a:graphic>
      </p:graphicFrame>
      <p:pic>
        <p:nvPicPr>
          <p:cNvPr id="6" name="圖片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21" t="8216" r="53624" b="4219"/>
          <a:stretch/>
        </p:blipFill>
        <p:spPr>
          <a:xfrm>
            <a:off x="5667036" y="2496065"/>
            <a:ext cx="617838" cy="102561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054646" y="4396278"/>
            <a:ext cx="1224778" cy="1903733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6004" y="6227179"/>
            <a:ext cx="733317" cy="246059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757" y="2496065"/>
            <a:ext cx="470361" cy="967601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23791" y="3785306"/>
            <a:ext cx="343763" cy="339630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6278" y="3786238"/>
            <a:ext cx="341758" cy="342896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0372" y="4166350"/>
            <a:ext cx="338252" cy="327918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061633" y="4171668"/>
            <a:ext cx="341758" cy="334070"/>
          </a:xfrm>
          <a:prstGeom prst="rect">
            <a:avLst/>
          </a:prstGeom>
        </p:spPr>
      </p:pic>
      <p:pic>
        <p:nvPicPr>
          <p:cNvPr id="19" name="圖片 18"/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20" t="43919" r="32970" b="3047"/>
          <a:stretch/>
        </p:blipFill>
        <p:spPr>
          <a:xfrm>
            <a:off x="4844696" y="3824547"/>
            <a:ext cx="742616" cy="711816"/>
          </a:xfrm>
          <a:prstGeom prst="rect">
            <a:avLst/>
          </a:prstGeom>
        </p:spPr>
      </p:pic>
      <p:pic>
        <p:nvPicPr>
          <p:cNvPr id="20" name="圖片 1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9994" y="6739883"/>
            <a:ext cx="1252518" cy="1517295"/>
          </a:xfrm>
          <a:prstGeom prst="rect">
            <a:avLst/>
          </a:prstGeom>
        </p:spPr>
      </p:pic>
      <p:sp>
        <p:nvSpPr>
          <p:cNvPr id="14" name="圓角矩形 13"/>
          <p:cNvSpPr/>
          <p:nvPr/>
        </p:nvSpPr>
        <p:spPr>
          <a:xfrm>
            <a:off x="533400" y="5547360"/>
            <a:ext cx="1097280" cy="2667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45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6871782" cy="9906000"/>
          </a:xfrm>
          <a:prstGeom prst="rect">
            <a:avLst/>
          </a:prstGeom>
        </p:spPr>
      </p:pic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263644"/>
              </p:ext>
            </p:extLst>
          </p:nvPr>
        </p:nvGraphicFramePr>
        <p:xfrm>
          <a:off x="204955" y="842407"/>
          <a:ext cx="6491119" cy="873593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491119">
                  <a:extLst>
                    <a:ext uri="{9D8B030D-6E8A-4147-A177-3AD203B41FA5}">
                      <a16:colId xmlns:a16="http://schemas.microsoft.com/office/drawing/2014/main" val="2280100236"/>
                    </a:ext>
                  </a:extLst>
                </a:gridCol>
              </a:tblGrid>
              <a:tr h="873593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5502" marR="5502" marT="0" marB="0"/>
                </a:tc>
                <a:extLst>
                  <a:ext uri="{0D108BD9-81ED-4DB2-BD59-A6C34878D82A}">
                    <a16:rowId xmlns:a16="http://schemas.microsoft.com/office/drawing/2014/main" val="701036494"/>
                  </a:ext>
                </a:extLst>
              </a:tr>
            </a:tbl>
          </a:graphicData>
        </a:graphic>
      </p:graphicFrame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8403369"/>
              </p:ext>
            </p:extLst>
          </p:nvPr>
        </p:nvGraphicFramePr>
        <p:xfrm>
          <a:off x="394893" y="1028155"/>
          <a:ext cx="6111241" cy="8363553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1260912">
                  <a:extLst>
                    <a:ext uri="{9D8B030D-6E8A-4147-A177-3AD203B41FA5}">
                      <a16:colId xmlns:a16="http://schemas.microsoft.com/office/drawing/2014/main" val="537863468"/>
                    </a:ext>
                  </a:extLst>
                </a:gridCol>
                <a:gridCol w="701967">
                  <a:extLst>
                    <a:ext uri="{9D8B030D-6E8A-4147-A177-3AD203B41FA5}">
                      <a16:colId xmlns:a16="http://schemas.microsoft.com/office/drawing/2014/main" val="2602141103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284277201"/>
                    </a:ext>
                  </a:extLst>
                </a:gridCol>
                <a:gridCol w="1911804">
                  <a:extLst>
                    <a:ext uri="{9D8B030D-6E8A-4147-A177-3AD203B41FA5}">
                      <a16:colId xmlns:a16="http://schemas.microsoft.com/office/drawing/2014/main" val="141141386"/>
                    </a:ext>
                  </a:extLst>
                </a:gridCol>
                <a:gridCol w="1484083">
                  <a:extLst>
                    <a:ext uri="{9D8B030D-6E8A-4147-A177-3AD203B41FA5}">
                      <a16:colId xmlns:a16="http://schemas.microsoft.com/office/drawing/2014/main" val="566878745"/>
                    </a:ext>
                  </a:extLst>
                </a:gridCol>
              </a:tblGrid>
              <a:tr h="354465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考古學的文化期相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年代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sz="1200" kern="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工藝與喪葬習俗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出土品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54165769"/>
                  </a:ext>
                </a:extLst>
              </a:tr>
              <a:tr h="535669">
                <a:tc row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蔦松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文化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看西期</a:t>
                      </a:r>
                      <a:endParaRPr lang="zh-TW" sz="12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200" dirty="0" smtClean="0">
                          <a:effectLst/>
                        </a:rPr>
                        <a:t>1000-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altLang="zh-TW" sz="1200" kern="1200" dirty="0" smtClean="0">
                          <a:effectLst/>
                        </a:rPr>
                        <a:t>500 B.P.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</a:rPr>
                        <a:t>●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工藝技術</a:t>
                      </a: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/>
                      </a:r>
                      <a:b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因大量鐵器的使用，骨製品的生產與雕刻技術更為精進，且不侷限於生計工具上，各式骨製裝飾品也是蔦松文化人的最愛。鹿角刀柄出土於五間厝遺址，是截取鹿犄角分歧處製成，紋飾是以直線、橫線等幾何紋組成，刀柄的兩面有兩張表情生動的人面紋飾。人面陶塑是蔦松文化的另一種特色，在立體捏塑方面已有相當成熟的技術，能清楚的表現出人面的五官造型及面部表情與神韻。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/>
                      </a:r>
                      <a:br>
                        <a:rPr lang="en-US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●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喪葬習俗</a:t>
                      </a: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</a:t>
                      </a:r>
                      <a:r>
                        <a:rPr lang="zh-TW" sz="1200" kern="1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豎穴土坑、外加陶容器陪葬、頭向朝北的仰身直肢葬為主，嬰兒與幼童的墓葬多出現在成人墓葬叢集的外圍。蔦松文化的埋葬儀式中出現許多墓葬叢集與疊葬的現象，反映出當時社會的埋葬行為仍以親屬關係為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基礎</a:t>
                      </a: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。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753081"/>
                  </a:ext>
                </a:extLst>
              </a:tr>
              <a:tr h="523299"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蔦松期</a:t>
                      </a:r>
                      <a:endParaRPr lang="zh-TW" sz="12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1400-1000B.P.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127413"/>
                  </a:ext>
                </a:extLst>
              </a:tr>
              <a:tr h="486258"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鞍子期</a:t>
                      </a:r>
                      <a:endParaRPr lang="zh-TW" sz="12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effectLst/>
                        </a:rPr>
                        <a:t>1800-1400B.P.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685689"/>
                  </a:ext>
                </a:extLst>
              </a:tr>
              <a:tr h="6363168"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kern="100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7465656"/>
                  </a:ext>
                </a:extLst>
              </a:tr>
            </a:tbl>
          </a:graphicData>
        </a:graphic>
      </p:graphicFrame>
      <p:pic>
        <p:nvPicPr>
          <p:cNvPr id="16" name="圖片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4142" y="3673600"/>
            <a:ext cx="694469" cy="750884"/>
          </a:xfrm>
          <a:prstGeom prst="rect">
            <a:avLst/>
          </a:prstGeom>
        </p:spPr>
      </p:pic>
      <p:pic>
        <p:nvPicPr>
          <p:cNvPr id="17" name="圖片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7391" y="3711681"/>
            <a:ext cx="738961" cy="674722"/>
          </a:xfrm>
          <a:prstGeom prst="rect">
            <a:avLst/>
          </a:prstGeom>
        </p:spPr>
      </p:pic>
      <p:pic>
        <p:nvPicPr>
          <p:cNvPr id="18" name="圖片 1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6775" y="4508055"/>
            <a:ext cx="695207" cy="701877"/>
          </a:xfrm>
          <a:prstGeom prst="rect">
            <a:avLst/>
          </a:prstGeom>
        </p:spPr>
      </p:pic>
      <p:pic>
        <p:nvPicPr>
          <p:cNvPr id="21" name="圖片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9011" y="4508055"/>
            <a:ext cx="600177" cy="720944"/>
          </a:xfrm>
          <a:prstGeom prst="rect">
            <a:avLst/>
          </a:prstGeom>
        </p:spPr>
      </p:pic>
      <p:pic>
        <p:nvPicPr>
          <p:cNvPr id="22" name="圖片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9370" y="7068457"/>
            <a:ext cx="1517049" cy="772051"/>
          </a:xfrm>
          <a:prstGeom prst="rect">
            <a:avLst/>
          </a:prstGeom>
        </p:spPr>
      </p:pic>
      <p:pic>
        <p:nvPicPr>
          <p:cNvPr id="23" name="圖片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8994" y="1856512"/>
            <a:ext cx="1005976" cy="1452745"/>
          </a:xfrm>
          <a:prstGeom prst="rect">
            <a:avLst/>
          </a:prstGeom>
        </p:spPr>
      </p:pic>
      <p:pic>
        <p:nvPicPr>
          <p:cNvPr id="24" name="圖片 2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9371" y="6593196"/>
            <a:ext cx="1516981" cy="475261"/>
          </a:xfrm>
          <a:prstGeom prst="rect">
            <a:avLst/>
          </a:prstGeom>
        </p:spPr>
      </p:pic>
      <p:sp>
        <p:nvSpPr>
          <p:cNvPr id="13" name="圓角矩形 12"/>
          <p:cNvSpPr/>
          <p:nvPr/>
        </p:nvSpPr>
        <p:spPr>
          <a:xfrm>
            <a:off x="457200" y="5566410"/>
            <a:ext cx="1035050" cy="2667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065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6871782" cy="9906000"/>
          </a:xfrm>
          <a:prstGeom prst="rect">
            <a:avLst/>
          </a:prstGeom>
        </p:spPr>
      </p:pic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263644"/>
              </p:ext>
            </p:extLst>
          </p:nvPr>
        </p:nvGraphicFramePr>
        <p:xfrm>
          <a:off x="204955" y="842407"/>
          <a:ext cx="6491119" cy="873593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491119">
                  <a:extLst>
                    <a:ext uri="{9D8B030D-6E8A-4147-A177-3AD203B41FA5}">
                      <a16:colId xmlns:a16="http://schemas.microsoft.com/office/drawing/2014/main" val="2280100236"/>
                    </a:ext>
                  </a:extLst>
                </a:gridCol>
              </a:tblGrid>
              <a:tr h="873593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5502" marR="5502" marT="0" marB="0"/>
                </a:tc>
                <a:extLst>
                  <a:ext uri="{0D108BD9-81ED-4DB2-BD59-A6C34878D82A}">
                    <a16:rowId xmlns:a16="http://schemas.microsoft.com/office/drawing/2014/main" val="701036494"/>
                  </a:ext>
                </a:extLst>
              </a:tr>
            </a:tbl>
          </a:graphicData>
        </a:graphic>
      </p:graphicFrame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1703268"/>
              </p:ext>
            </p:extLst>
          </p:nvPr>
        </p:nvGraphicFramePr>
        <p:xfrm>
          <a:off x="380271" y="900242"/>
          <a:ext cx="6111241" cy="8684088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1154773">
                  <a:extLst>
                    <a:ext uri="{9D8B030D-6E8A-4147-A177-3AD203B41FA5}">
                      <a16:colId xmlns:a16="http://schemas.microsoft.com/office/drawing/2014/main" val="537863468"/>
                    </a:ext>
                  </a:extLst>
                </a:gridCol>
                <a:gridCol w="808106">
                  <a:extLst>
                    <a:ext uri="{9D8B030D-6E8A-4147-A177-3AD203B41FA5}">
                      <a16:colId xmlns:a16="http://schemas.microsoft.com/office/drawing/2014/main" val="2602141103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284277201"/>
                    </a:ext>
                  </a:extLst>
                </a:gridCol>
                <a:gridCol w="1911804">
                  <a:extLst>
                    <a:ext uri="{9D8B030D-6E8A-4147-A177-3AD203B41FA5}">
                      <a16:colId xmlns:a16="http://schemas.microsoft.com/office/drawing/2014/main" val="141141386"/>
                    </a:ext>
                  </a:extLst>
                </a:gridCol>
                <a:gridCol w="1484083">
                  <a:extLst>
                    <a:ext uri="{9D8B030D-6E8A-4147-A177-3AD203B41FA5}">
                      <a16:colId xmlns:a16="http://schemas.microsoft.com/office/drawing/2014/main" val="566878745"/>
                    </a:ext>
                  </a:extLst>
                </a:gridCol>
              </a:tblGrid>
              <a:tr h="363048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考古學的文化期相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年代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sz="1200" kern="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工藝與喪葬習俗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出土品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54165769"/>
                  </a:ext>
                </a:extLst>
              </a:tr>
              <a:tr h="512221">
                <a:tc rowSpan="4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大湖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文化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魚寮期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2000-1800B.P.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 smtClean="0">
                          <a:effectLst/>
                        </a:rPr>
                        <a:t>●</a:t>
                      </a:r>
                      <a:r>
                        <a:rPr lang="zh-TW" altLang="zh-TW" sz="12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工藝技術</a:t>
                      </a:r>
                      <a:r>
                        <a:rPr lang="en-US" altLang="zh-TW" sz="12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/>
                      </a:r>
                      <a:br>
                        <a:rPr lang="en-US" altLang="zh-TW" sz="12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zh-TW" altLang="zh-TW" sz="12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大湖文化的陶器與前一階段牛稠子文化的工藝表現差異極為明顯，陶容器以夾砂或泥质灰黑陶為主</a:t>
                      </a:r>
                      <a:r>
                        <a:rPr lang="en-US" altLang="zh-TW" sz="12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, </a:t>
                      </a:r>
                      <a:r>
                        <a:rPr lang="zh-TW" altLang="zh-TW" sz="12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黑陶主要在燒製時讓陶器處於缺氧的狀態，產生還原反應，使陶土的鐵質由氧化態的紅色轉變成還原狀態的黑色，容器還有輪、網、環、珠等。器有罐、鉢、不、瓶、豆等器型。玉質的環、管及管珠採用來自東部的閃玉，穿孔的玉管珠做工相當精緻，可見當時高度發展的工藝技術。石器數量則銳減，最具有特色的石器為巴圖形石斧，很有可能是農作物栽培鋤地之用的工具。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●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喪葬習俗</a:t>
                      </a: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zh-TW" sz="12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埋葬風俗中見有大量甕棺，甕棺改採直立式。墓葬頭向朝北，仰身直肢葬，頭骨上方偶有石頭疊壓其上</a:t>
                      </a:r>
                      <a:r>
                        <a:rPr lang="en-US" altLang="zh-TW" sz="12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zh-TW" sz="12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覆臉石文化特色</a:t>
                      </a:r>
                      <a:r>
                        <a:rPr lang="en-US" altLang="zh-TW" sz="12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r>
                        <a:rPr lang="zh-TW" altLang="zh-TW" sz="12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。普遍在近頭部的墓穴上方放置小型的陶容器，推測有作為盛裝食物供奉死者的象徵意義。</a:t>
                      </a:r>
                      <a:endParaRPr lang="en-US" sz="1200" kern="100" dirty="0" smtClean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753081"/>
                  </a:ext>
                </a:extLst>
              </a:tr>
              <a:tr h="535970"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烏山頭期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2800-2000B.P.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127413"/>
                  </a:ext>
                </a:extLst>
              </a:tr>
              <a:tr h="498032"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大湖期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rgbClr val="00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3300-3800B.P.</a:t>
                      </a:r>
                      <a:endParaRPr lang="zh-TW" sz="18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685689"/>
                  </a:ext>
                </a:extLst>
              </a:tr>
              <a:tr h="6517251"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kern="100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7465656"/>
                  </a:ext>
                </a:extLst>
              </a:tr>
            </a:tbl>
          </a:graphicData>
        </a:graphic>
      </p:graphicFrame>
      <p:pic>
        <p:nvPicPr>
          <p:cNvPr id="6" name="圖片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730" t="1" r="34027" b="-54"/>
          <a:stretch/>
        </p:blipFill>
        <p:spPr>
          <a:xfrm>
            <a:off x="5096617" y="3393904"/>
            <a:ext cx="324401" cy="99992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r="-2461" b="11094"/>
          <a:stretch/>
        </p:blipFill>
        <p:spPr>
          <a:xfrm>
            <a:off x="5416690" y="3392801"/>
            <a:ext cx="413312" cy="1011579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3701" y="3531768"/>
            <a:ext cx="435209" cy="669818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76" t="1957" r="9683" b="16263"/>
          <a:stretch/>
        </p:blipFill>
        <p:spPr>
          <a:xfrm>
            <a:off x="6211461" y="3423004"/>
            <a:ext cx="455367" cy="846983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3386" y="4770524"/>
            <a:ext cx="785931" cy="476262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3386" y="5506799"/>
            <a:ext cx="792639" cy="427276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3217" y="4792521"/>
            <a:ext cx="726599" cy="480282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3687" y="5426970"/>
            <a:ext cx="713257" cy="549145"/>
          </a:xfrm>
          <a:prstGeom prst="rect">
            <a:avLst/>
          </a:prstGeom>
        </p:spPr>
      </p:pic>
      <p:pic>
        <p:nvPicPr>
          <p:cNvPr id="14" name="圖片 1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7790" y="7133098"/>
            <a:ext cx="1617214" cy="864523"/>
          </a:xfrm>
          <a:prstGeom prst="rect">
            <a:avLst/>
          </a:prstGeom>
        </p:spPr>
      </p:pic>
      <p:pic>
        <p:nvPicPr>
          <p:cNvPr id="15" name="圖片 1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6092" y="1551882"/>
            <a:ext cx="732774" cy="393378"/>
          </a:xfrm>
          <a:prstGeom prst="rect">
            <a:avLst/>
          </a:prstGeom>
        </p:spPr>
      </p:pic>
      <p:pic>
        <p:nvPicPr>
          <p:cNvPr id="19" name="圖片 1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9126" y="2029025"/>
            <a:ext cx="756810" cy="349461"/>
          </a:xfrm>
          <a:prstGeom prst="rect">
            <a:avLst/>
          </a:prstGeom>
        </p:spPr>
      </p:pic>
      <p:pic>
        <p:nvPicPr>
          <p:cNvPr id="20" name="圖片 1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6858" y="2466300"/>
            <a:ext cx="739078" cy="380073"/>
          </a:xfrm>
          <a:prstGeom prst="rect">
            <a:avLst/>
          </a:prstGeom>
        </p:spPr>
      </p:pic>
      <p:pic>
        <p:nvPicPr>
          <p:cNvPr id="25" name="圖片 24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0316" y="1985324"/>
            <a:ext cx="334372" cy="377313"/>
          </a:xfrm>
          <a:prstGeom prst="rect">
            <a:avLst/>
          </a:prstGeom>
        </p:spPr>
      </p:pic>
      <p:pic>
        <p:nvPicPr>
          <p:cNvPr id="26" name="圖片 25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7464" y="1878494"/>
            <a:ext cx="524744" cy="585403"/>
          </a:xfrm>
          <a:prstGeom prst="rect">
            <a:avLst/>
          </a:prstGeom>
        </p:spPr>
      </p:pic>
      <p:sp>
        <p:nvSpPr>
          <p:cNvPr id="21" name="圓角矩形 20"/>
          <p:cNvSpPr/>
          <p:nvPr/>
        </p:nvSpPr>
        <p:spPr>
          <a:xfrm>
            <a:off x="457200" y="5566410"/>
            <a:ext cx="1035050" cy="2667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7433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6871782" cy="9906000"/>
          </a:xfrm>
          <a:prstGeom prst="rect">
            <a:avLst/>
          </a:prstGeom>
        </p:spPr>
      </p:pic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263644"/>
              </p:ext>
            </p:extLst>
          </p:nvPr>
        </p:nvGraphicFramePr>
        <p:xfrm>
          <a:off x="204955" y="842407"/>
          <a:ext cx="6491119" cy="873593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491119">
                  <a:extLst>
                    <a:ext uri="{9D8B030D-6E8A-4147-A177-3AD203B41FA5}">
                      <a16:colId xmlns:a16="http://schemas.microsoft.com/office/drawing/2014/main" val="2280100236"/>
                    </a:ext>
                  </a:extLst>
                </a:gridCol>
              </a:tblGrid>
              <a:tr h="873593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5502" marR="5502" marT="0" marB="0"/>
                </a:tc>
                <a:extLst>
                  <a:ext uri="{0D108BD9-81ED-4DB2-BD59-A6C34878D82A}">
                    <a16:rowId xmlns:a16="http://schemas.microsoft.com/office/drawing/2014/main" val="701036494"/>
                  </a:ext>
                </a:extLst>
              </a:tr>
            </a:tbl>
          </a:graphicData>
        </a:graphic>
      </p:graphicFrame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599614"/>
              </p:ext>
            </p:extLst>
          </p:nvPr>
        </p:nvGraphicFramePr>
        <p:xfrm>
          <a:off x="380271" y="924956"/>
          <a:ext cx="6111241" cy="8135448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1154773">
                  <a:extLst>
                    <a:ext uri="{9D8B030D-6E8A-4147-A177-3AD203B41FA5}">
                      <a16:colId xmlns:a16="http://schemas.microsoft.com/office/drawing/2014/main" val="537863468"/>
                    </a:ext>
                  </a:extLst>
                </a:gridCol>
                <a:gridCol w="808106">
                  <a:extLst>
                    <a:ext uri="{9D8B030D-6E8A-4147-A177-3AD203B41FA5}">
                      <a16:colId xmlns:a16="http://schemas.microsoft.com/office/drawing/2014/main" val="2602141103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284277201"/>
                    </a:ext>
                  </a:extLst>
                </a:gridCol>
                <a:gridCol w="1911804">
                  <a:extLst>
                    <a:ext uri="{9D8B030D-6E8A-4147-A177-3AD203B41FA5}">
                      <a16:colId xmlns:a16="http://schemas.microsoft.com/office/drawing/2014/main" val="141141386"/>
                    </a:ext>
                  </a:extLst>
                </a:gridCol>
                <a:gridCol w="1484083">
                  <a:extLst>
                    <a:ext uri="{9D8B030D-6E8A-4147-A177-3AD203B41FA5}">
                      <a16:colId xmlns:a16="http://schemas.microsoft.com/office/drawing/2014/main" val="566878745"/>
                    </a:ext>
                  </a:extLst>
                </a:gridCol>
              </a:tblGrid>
              <a:tr h="363048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考古學的文化期相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年代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sz="1200" kern="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工藝與喪葬習俗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出土品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54165769"/>
                  </a:ext>
                </a:extLst>
              </a:tr>
              <a:tr h="512221">
                <a:tc row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牛稠子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文化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牛稠子期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3800-3300B.P.</a:t>
                      </a:r>
                      <a:endParaRPr lang="zh-TW" sz="120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 smtClean="0">
                          <a:effectLst/>
                        </a:rPr>
                        <a:t>●</a:t>
                      </a:r>
                      <a:r>
                        <a:rPr lang="zh-TW" altLang="zh-TW" sz="12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工藝技術</a:t>
                      </a:r>
                      <a:r>
                        <a:rPr lang="en-US" altLang="zh-TW" sz="12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/>
                      </a:r>
                      <a:br>
                        <a:rPr lang="en-US" altLang="zh-TW" sz="12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zh-TW" altLang="zh-TW" sz="12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製陶工藝以紅褐色夾砂陶為主，器表多為素面，器型主要有罐、瓶、豆、缽、甕，其中以大甕棺最具特色，具有相當難度的製作與塑燒技術。右先方遺址出土相當豐富的石器、石材及廢料所留存的加工痕，可瞭解石器製作的方法，比大坌坑文化有更佳經濟的應用與高度的加工。出土的玉器質地經鑑定與花蓮豐田玉礦的質地相同，且遺址未發現有玉廢料存在，推測由其他地方輸入，交易而來</a:t>
                      </a:r>
                      <a:endParaRPr lang="en-US" altLang="zh-TW" sz="1200" kern="1200" dirty="0" smtClean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●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喪葬習俗</a:t>
                      </a: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zh-TW" sz="12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右先方遺址出土的甕棺是園區甕棺葬出現年代最早的證據，甕棺出土時皆為橫置，罐口</a:t>
                      </a:r>
                      <a:r>
                        <a:rPr lang="en-US" altLang="zh-TW" sz="12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(</a:t>
                      </a:r>
                      <a:r>
                        <a:rPr lang="zh-TW" altLang="zh-TW" sz="12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頭</a:t>
                      </a:r>
                      <a:r>
                        <a:rPr lang="en-US" altLang="zh-TW" sz="12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)</a:t>
                      </a:r>
                      <a:r>
                        <a:rPr lang="zh-TW" altLang="zh-TW" sz="12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朝南，埋葬對象為</a:t>
                      </a:r>
                      <a:r>
                        <a:rPr lang="en-US" altLang="zh-TW" sz="12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3</a:t>
                      </a:r>
                      <a:r>
                        <a:rPr lang="zh-TW" altLang="zh-TW" sz="12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歲以下嬰幼兒，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zh-TW" sz="12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大甕底部通常有被打破的痕跡，因此推測遺體是由底部放入甕內，最後再以大型陶片或另一大甕從底端予以扣合封存。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753081"/>
                  </a:ext>
                </a:extLst>
              </a:tr>
              <a:tr h="535970"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b="1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鎖港期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4200-3800B.P.</a:t>
                      </a:r>
                      <a:endParaRPr lang="zh-TW" sz="120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9127413"/>
                  </a:ext>
                </a:extLst>
              </a:tr>
              <a:tr h="6517251"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kern="100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7465656"/>
                  </a:ext>
                </a:extLst>
              </a:tr>
            </a:tbl>
          </a:graphicData>
        </a:graphic>
      </p:graphicFrame>
      <p:pic>
        <p:nvPicPr>
          <p:cNvPr id="16" name="圖片 1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017" y="5847534"/>
            <a:ext cx="508015" cy="325485"/>
          </a:xfrm>
          <a:prstGeom prst="rect">
            <a:avLst/>
          </a:prstGeom>
        </p:spPr>
      </p:pic>
      <p:pic>
        <p:nvPicPr>
          <p:cNvPr id="17" name="圖片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2665" y="4104653"/>
            <a:ext cx="1333291" cy="1030932"/>
          </a:xfrm>
          <a:prstGeom prst="rect">
            <a:avLst/>
          </a:prstGeom>
        </p:spPr>
      </p:pic>
      <p:pic>
        <p:nvPicPr>
          <p:cNvPr id="21" name="圖片 2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341" y="2332776"/>
            <a:ext cx="1317373" cy="1484226"/>
          </a:xfrm>
          <a:prstGeom prst="rect">
            <a:avLst/>
          </a:prstGeom>
        </p:spPr>
      </p:pic>
      <p:pic>
        <p:nvPicPr>
          <p:cNvPr id="22" name="圖片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4014" y="5733717"/>
            <a:ext cx="307781" cy="553120"/>
          </a:xfrm>
          <a:prstGeom prst="rect">
            <a:avLst/>
          </a:prstGeom>
        </p:spPr>
      </p:pic>
      <p:pic>
        <p:nvPicPr>
          <p:cNvPr id="23" name="圖片 2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6912" y="5635385"/>
            <a:ext cx="524799" cy="651452"/>
          </a:xfrm>
          <a:prstGeom prst="rect">
            <a:avLst/>
          </a:prstGeom>
        </p:spPr>
      </p:pic>
      <p:pic>
        <p:nvPicPr>
          <p:cNvPr id="18" name="圖片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6725" y="2332776"/>
            <a:ext cx="453232" cy="562633"/>
          </a:xfrm>
          <a:prstGeom prst="rect">
            <a:avLst/>
          </a:prstGeom>
        </p:spPr>
      </p:pic>
      <p:sp>
        <p:nvSpPr>
          <p:cNvPr id="12" name="圓角矩形 11"/>
          <p:cNvSpPr/>
          <p:nvPr/>
        </p:nvSpPr>
        <p:spPr>
          <a:xfrm>
            <a:off x="438150" y="5368685"/>
            <a:ext cx="1035050" cy="2667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9118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6871782" cy="9906000"/>
          </a:xfrm>
          <a:prstGeom prst="rect">
            <a:avLst/>
          </a:prstGeom>
        </p:spPr>
      </p:pic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8263644"/>
              </p:ext>
            </p:extLst>
          </p:nvPr>
        </p:nvGraphicFramePr>
        <p:xfrm>
          <a:off x="204955" y="842407"/>
          <a:ext cx="6491119" cy="873593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491119">
                  <a:extLst>
                    <a:ext uri="{9D8B030D-6E8A-4147-A177-3AD203B41FA5}">
                      <a16:colId xmlns:a16="http://schemas.microsoft.com/office/drawing/2014/main" val="2280100236"/>
                    </a:ext>
                  </a:extLst>
                </a:gridCol>
              </a:tblGrid>
              <a:tr h="8735933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n-US" altLang="zh-TW" sz="12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5502" marR="5502" marT="0" marB="0"/>
                </a:tc>
                <a:extLst>
                  <a:ext uri="{0D108BD9-81ED-4DB2-BD59-A6C34878D82A}">
                    <a16:rowId xmlns:a16="http://schemas.microsoft.com/office/drawing/2014/main" val="701036494"/>
                  </a:ext>
                </a:extLst>
              </a:tr>
            </a:tbl>
          </a:graphicData>
        </a:graphic>
      </p:graphicFrame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8103920"/>
              </p:ext>
            </p:extLst>
          </p:nvPr>
        </p:nvGraphicFramePr>
        <p:xfrm>
          <a:off x="380271" y="924956"/>
          <a:ext cx="6111241" cy="8047594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1154773">
                  <a:extLst>
                    <a:ext uri="{9D8B030D-6E8A-4147-A177-3AD203B41FA5}">
                      <a16:colId xmlns:a16="http://schemas.microsoft.com/office/drawing/2014/main" val="537863468"/>
                    </a:ext>
                  </a:extLst>
                </a:gridCol>
                <a:gridCol w="808106">
                  <a:extLst>
                    <a:ext uri="{9D8B030D-6E8A-4147-A177-3AD203B41FA5}">
                      <a16:colId xmlns:a16="http://schemas.microsoft.com/office/drawing/2014/main" val="2602141103"/>
                    </a:ext>
                  </a:extLst>
                </a:gridCol>
                <a:gridCol w="752475">
                  <a:extLst>
                    <a:ext uri="{9D8B030D-6E8A-4147-A177-3AD203B41FA5}">
                      <a16:colId xmlns:a16="http://schemas.microsoft.com/office/drawing/2014/main" val="2284277201"/>
                    </a:ext>
                  </a:extLst>
                </a:gridCol>
                <a:gridCol w="1911804">
                  <a:extLst>
                    <a:ext uri="{9D8B030D-6E8A-4147-A177-3AD203B41FA5}">
                      <a16:colId xmlns:a16="http://schemas.microsoft.com/office/drawing/2014/main" val="141141386"/>
                    </a:ext>
                  </a:extLst>
                </a:gridCol>
                <a:gridCol w="1484083">
                  <a:extLst>
                    <a:ext uri="{9D8B030D-6E8A-4147-A177-3AD203B41FA5}">
                      <a16:colId xmlns:a16="http://schemas.microsoft.com/office/drawing/2014/main" val="566878745"/>
                    </a:ext>
                  </a:extLst>
                </a:gridCol>
              </a:tblGrid>
              <a:tr h="395219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考古學的文化期相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年代</a:t>
                      </a: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200" kern="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sz="1200" kern="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工藝與喪葬習俗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出土品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54165769"/>
                  </a:ext>
                </a:extLst>
              </a:tr>
              <a:tr h="557610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大坌坑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文化</a:t>
                      </a: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zh-TW" sz="120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菓葉期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5000-3800B.P.</a:t>
                      </a:r>
                      <a:endParaRPr lang="zh-TW" sz="1200" kern="1200" dirty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 smtClean="0">
                          <a:effectLst/>
                        </a:rPr>
                        <a:t>●</a:t>
                      </a:r>
                      <a:r>
                        <a:rPr lang="zh-TW" altLang="zh-TW" sz="12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工藝技術</a:t>
                      </a:r>
                      <a:r>
                        <a:rPr lang="en-US" altLang="zh-TW" sz="12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/>
                      </a:r>
                      <a:br>
                        <a:rPr lang="en-US" altLang="zh-TW" sz="12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zh-TW" altLang="zh-TW" sz="12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製作樹皮布的有槽石棒、捻繩用的紡輪及拍印在陶器表面的捻繩痕跡，可以看出當時住民在紡織技術與利用植物纖維的證明。灰坑中出現的飾品主要以貝殼做為材質的貝珠、耳玦、貝鐲等，具有海洋特色。</a:t>
                      </a:r>
                      <a:endParaRPr lang="en-US" altLang="zh-TW" sz="1200" kern="1200" dirty="0" smtClean="0">
                        <a:solidFill>
                          <a:schemeClr val="dk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●</a:t>
                      </a:r>
                      <a:r>
                        <a:rPr lang="zh-TW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喪葬習俗</a:t>
                      </a:r>
                      <a:r>
                        <a:rPr lang="en-US" sz="1200" kern="100" dirty="0" smtClean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zh-TW" sz="1200" kern="1200" dirty="0" smtClean="0">
                          <a:solidFill>
                            <a:schemeClr val="dk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葬姿主要為頭向朝南，仰身直肢葬，墓葬中有陪葬品的遺留，包括陶罐、裝飾品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zh-TW" altLang="en-US" sz="12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4753081"/>
                  </a:ext>
                </a:extLst>
              </a:tr>
              <a:tr h="7094765"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zh-TW" sz="1200" kern="1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1200" kern="100" dirty="0">
                        <a:solidFill>
                          <a:srgbClr val="000000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7465656"/>
                  </a:ext>
                </a:extLst>
              </a:tr>
            </a:tbl>
          </a:graphicData>
        </a:graphic>
      </p:graphicFrame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2075" y="6937614"/>
            <a:ext cx="1285214" cy="994399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8767" y="7932014"/>
            <a:ext cx="1544846" cy="842406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8043" y="1512827"/>
            <a:ext cx="1132265" cy="531396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9536" y="3086516"/>
            <a:ext cx="1290320" cy="541730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6273" y="2028239"/>
            <a:ext cx="1035804" cy="973500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276228" y="3703242"/>
            <a:ext cx="1076528" cy="1043341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1276" y="5381368"/>
            <a:ext cx="583406" cy="1151536"/>
          </a:xfrm>
          <a:prstGeom prst="rect">
            <a:avLst/>
          </a:prstGeom>
        </p:spPr>
      </p:pic>
      <p:pic>
        <p:nvPicPr>
          <p:cNvPr id="13" name="圖片 1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3087" y="5020751"/>
            <a:ext cx="1160526" cy="1527008"/>
          </a:xfrm>
          <a:prstGeom prst="rect">
            <a:avLst/>
          </a:prstGeom>
        </p:spPr>
      </p:pic>
      <p:sp>
        <p:nvSpPr>
          <p:cNvPr id="14" name="圓角矩形 13"/>
          <p:cNvSpPr/>
          <p:nvPr/>
        </p:nvSpPr>
        <p:spPr>
          <a:xfrm>
            <a:off x="438150" y="5368685"/>
            <a:ext cx="1035050" cy="2667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4831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6871782" cy="9906000"/>
          </a:xfrm>
          <a:prstGeom prst="rect">
            <a:avLst/>
          </a:prstGeom>
        </p:spPr>
      </p:pic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3257761"/>
              </p:ext>
            </p:extLst>
          </p:nvPr>
        </p:nvGraphicFramePr>
        <p:xfrm>
          <a:off x="295275" y="1151326"/>
          <a:ext cx="6219825" cy="683028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219825">
                  <a:extLst>
                    <a:ext uri="{9D8B030D-6E8A-4147-A177-3AD203B41FA5}">
                      <a16:colId xmlns:a16="http://schemas.microsoft.com/office/drawing/2014/main" val="2280100236"/>
                    </a:ext>
                  </a:extLst>
                </a:gridCol>
              </a:tblGrid>
              <a:tr h="683028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endParaRPr lang="en-US" altLang="zh-TW" sz="16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  <a:sym typeface="Wingdings 2" panose="05020102010507070707" pitchFamily="18" charset="2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  <a:sym typeface="Wingdings 2" panose="05020102010507070707" pitchFamily="18" charset="2"/>
                        </a:rPr>
                        <a:t></a:t>
                      </a: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、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請同學想想看，上面南科出土的不同文化期的工藝技術和埋葬習俗看來，你會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為</a:t>
                      </a:r>
                      <a:endParaRPr lang="en-US" altLang="zh-TW" sz="13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    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每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個文化期下什麼的標題，將下面五個標題填入適當的文化期相</a:t>
                      </a:r>
                      <a:r>
                        <a:rPr lang="en-US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/>
                      </a:r>
                      <a:br>
                        <a:rPr lang="en-US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zh-TW" altLang="en-US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　</a:t>
                      </a:r>
                      <a:r>
                        <a:rPr lang="en-US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A.   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新來的人，不同於以往的工藝技術</a:t>
                      </a:r>
                      <a:r>
                        <a:rPr lang="en-US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     B. 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見證滄海桑田，工藝品是最佳證據</a:t>
                      </a:r>
                      <a:r>
                        <a:rPr lang="en-US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/>
                      </a:r>
                      <a:br>
                        <a:rPr lang="en-US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zh-TW" altLang="en-US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　</a:t>
                      </a:r>
                      <a:r>
                        <a:rPr lang="en-US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C.  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鐵器的使用，使工藝品變得精緻</a:t>
                      </a:r>
                      <a:r>
                        <a:rPr lang="en-US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        D. 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海外貿易的發達，可見多源的工藝品</a:t>
                      </a:r>
                      <a:r>
                        <a:rPr lang="en-US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/>
                      </a:r>
                      <a:br>
                        <a:rPr lang="en-US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zh-TW" altLang="en-US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　</a:t>
                      </a:r>
                      <a:r>
                        <a:rPr lang="en-US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E.  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落地生根，甕棺葬的出現</a:t>
                      </a:r>
                      <a:r>
                        <a:rPr lang="en-US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/>
                      </a:r>
                      <a:br>
                        <a:rPr lang="en-US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endParaRPr lang="zh-TW" altLang="zh-TW" sz="13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  <a:sym typeface="Wingdings 2" panose="05020102010507070707" pitchFamily="18" charset="2"/>
                        </a:rPr>
                        <a:t></a:t>
                      </a:r>
                      <a:r>
                        <a:rPr lang="zh-TW" altLang="en-US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、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距今約三千年左右，位於今日的台南高雄一帶出現了新的考古學文化，其文化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特</a:t>
                      </a:r>
                      <a:endParaRPr lang="en-US" altLang="zh-TW" sz="13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  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徵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與牛稠子文化有明顯的差別，發現的時候命名為大湖文化，請問，這裡的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文化</a:t>
                      </a:r>
                      <a:endParaRPr lang="en-US" altLang="zh-TW" sz="13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  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特徵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與牛稠子文化不同，你從上面表格當中是否可以找到一兩個不同之處</a:t>
                      </a:r>
                      <a:r>
                        <a:rPr lang="en-US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?  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你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試</a:t>
                      </a:r>
                      <a:endParaRPr lang="en-US" altLang="zh-TW" sz="13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  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著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扮演考古學家，提出大湖文化跟前面牛稠子文化明顯不同的原因可能有哪些</a:t>
                      </a:r>
                      <a:r>
                        <a:rPr lang="en-US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?</a:t>
                      </a:r>
                      <a:br>
                        <a:rPr lang="en-US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en-US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/>
                      </a:r>
                      <a:br>
                        <a:rPr lang="en-US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  <a:sym typeface="Wingdings 2" panose="05020102010507070707" pitchFamily="18" charset="2"/>
                        </a:rPr>
                        <a:t></a:t>
                      </a:r>
                      <a:r>
                        <a:rPr lang="zh-TW" altLang="en-US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、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我們在蔦松文化當中，看到鐵器的使用，大大改變了當時人們的生活，請問，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鐵</a:t>
                      </a:r>
                      <a:endParaRPr lang="en-US" altLang="zh-TW" sz="13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  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器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的使用</a:t>
                      </a:r>
                      <a:r>
                        <a:rPr lang="en-US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可能如何影響當時人們的生活</a:t>
                      </a:r>
                      <a:r>
                        <a:rPr lang="en-US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? 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又怎麼影響到蔦松工藝品</a:t>
                      </a:r>
                      <a:r>
                        <a:rPr lang="en-US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?</a:t>
                      </a:r>
                      <a:br>
                        <a:rPr lang="en-US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en-US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/>
                      </a:r>
                      <a:br>
                        <a:rPr lang="en-US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</a:br>
                      <a:r>
                        <a:rPr lang="zh-TW" altLang="en-US" sz="16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  <a:sym typeface="Wingdings 2" panose="05020102010507070707" pitchFamily="18" charset="2"/>
                        </a:rPr>
                        <a:t></a:t>
                      </a:r>
                      <a:r>
                        <a:rPr lang="zh-TW" altLang="en-US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、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不同文化期相的喪葬習俗都有所不同，大坌坑，牛稠</a:t>
                      </a:r>
                      <a:r>
                        <a:rPr lang="zh-TW" altLang="en-US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子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文化時期，葬者的頭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朝向</a:t>
                      </a:r>
                      <a:endParaRPr lang="en-US" altLang="zh-TW" sz="13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  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南方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，大湖文化時期，頭朝北方，而且，葬法也不一樣，有時候是仰身葬，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有時</a:t>
                      </a:r>
                      <a:endParaRPr lang="en-US" altLang="zh-TW" sz="13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  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候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是甕棺葬，綜合你這三年高中歷史所學，你會怎麼解釋不同時期的不同喪葬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習</a:t>
                      </a:r>
                      <a:endParaRPr lang="en-US" altLang="zh-TW" sz="13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zh-TW" altLang="en-US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        </a:t>
                      </a:r>
                      <a:r>
                        <a:rPr lang="zh-TW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俗</a:t>
                      </a:r>
                      <a:r>
                        <a:rPr lang="en-US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  <a:cs typeface="+mn-cs"/>
                        </a:rPr>
                        <a:t>? </a:t>
                      </a:r>
                      <a:r>
                        <a:rPr lang="en-US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US" altLang="zh-TW" sz="13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n-US" altLang="zh-TW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lang="en-US" altLang="zh-TW" sz="14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endParaRPr lang="zh-TW" altLang="zh-TW" sz="1400" kern="1200" dirty="0" smtClean="0">
                        <a:solidFill>
                          <a:schemeClr val="tx1"/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+mn-cs"/>
                      </a:endParaRPr>
                    </a:p>
                  </a:txBody>
                  <a:tcPr marL="5502" marR="5502" marT="0" marB="0"/>
                </a:tc>
                <a:extLst>
                  <a:ext uri="{0D108BD9-81ED-4DB2-BD59-A6C34878D82A}">
                    <a16:rowId xmlns:a16="http://schemas.microsoft.com/office/drawing/2014/main" val="701036494"/>
                  </a:ext>
                </a:extLst>
              </a:tr>
            </a:tbl>
          </a:graphicData>
        </a:graphic>
      </p:graphicFrame>
      <p:sp>
        <p:nvSpPr>
          <p:cNvPr id="5" name="五邊形 4"/>
          <p:cNvSpPr/>
          <p:nvPr/>
        </p:nvSpPr>
        <p:spPr>
          <a:xfrm>
            <a:off x="302895" y="1158946"/>
            <a:ext cx="876300" cy="322427"/>
          </a:xfrm>
          <a:prstGeom prst="homePlate">
            <a:avLst/>
          </a:prstGeom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文字方塊 5"/>
          <p:cNvSpPr txBox="1"/>
          <p:nvPr/>
        </p:nvSpPr>
        <p:spPr>
          <a:xfrm>
            <a:off x="302895" y="1173596"/>
            <a:ext cx="7058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400" b="1" dirty="0" smtClean="0">
                <a:solidFill>
                  <a:schemeClr val="bg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問題</a:t>
            </a:r>
            <a:endParaRPr lang="zh-TW" altLang="en-US" sz="1400" b="1" dirty="0">
              <a:solidFill>
                <a:schemeClr val="bg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09874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1355</TotalTime>
  <Words>3156</Words>
  <Application>Microsoft Office PowerPoint</Application>
  <PresentationFormat>A4 紙張 (210x297 公釐)</PresentationFormat>
  <Paragraphs>291</Paragraphs>
  <Slides>11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8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20" baseType="lpstr">
      <vt:lpstr>微軟正黑體</vt:lpstr>
      <vt:lpstr>新細明體</vt:lpstr>
      <vt:lpstr>標楷體</vt:lpstr>
      <vt:lpstr>Arial</vt:lpstr>
      <vt:lpstr>Calibri</vt:lpstr>
      <vt:lpstr>Calibri Light</vt:lpstr>
      <vt:lpstr>Wingdings</vt:lpstr>
      <vt:lpstr>Wingdings 2</vt:lpstr>
      <vt:lpstr>Office 佈景主題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南科館-林弘君</dc:creator>
  <cp:lastModifiedBy>南科館-林弘君</cp:lastModifiedBy>
  <cp:revision>80</cp:revision>
  <dcterms:created xsi:type="dcterms:W3CDTF">2023-12-20T02:48:59Z</dcterms:created>
  <dcterms:modified xsi:type="dcterms:W3CDTF">2023-12-29T08:05:01Z</dcterms:modified>
</cp:coreProperties>
</file>