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62" r:id="rId2"/>
    <p:sldId id="293" r:id="rId3"/>
    <p:sldId id="307" r:id="rId4"/>
    <p:sldId id="295" r:id="rId5"/>
    <p:sldId id="296" r:id="rId6"/>
    <p:sldId id="300" r:id="rId7"/>
    <p:sldId id="304" r:id="rId8"/>
    <p:sldId id="303" r:id="rId9"/>
    <p:sldId id="298" r:id="rId10"/>
    <p:sldId id="306" r:id="rId11"/>
  </p:sldIdLst>
  <p:sldSz cx="9144000" cy="5143500" type="screen16x9"/>
  <p:notesSz cx="6797675" cy="9926638"/>
  <p:embeddedFontLst>
    <p:embeddedFont>
      <p:font typeface="Impact" panose="020B0806030902050204" pitchFamily="34" charset="0"/>
      <p:regular r:id="rId13"/>
    </p:embeddedFont>
    <p:embeddedFont>
      <p:font typeface="Gill Sans MT" panose="020B0502020104020203" pitchFamily="34" charset="0"/>
      <p:regular r:id="rId14"/>
      <p:bold r:id="rId15"/>
      <p:italic r:id="rId16"/>
      <p:boldItalic r:id="rId17"/>
    </p:embeddedFont>
    <p:embeddedFont>
      <p:font typeface="微軟正黑體" panose="020B0604030504040204" pitchFamily="34" charset="-120"/>
      <p:regular r:id="rId18"/>
      <p:bold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8096315-AC85-424F-8F86-FCC5802ADB9A}">
          <p14:sldIdLst>
            <p14:sldId id="262"/>
            <p14:sldId id="293"/>
            <p14:sldId id="307"/>
          </p14:sldIdLst>
        </p14:section>
        <p14:section name="未命名的章節" id="{E8F47051-1DC4-44D1-B271-E5BD48AF5D22}">
          <p14:sldIdLst>
            <p14:sldId id="295"/>
            <p14:sldId id="296"/>
          </p14:sldIdLst>
        </p14:section>
        <p14:section name="未命名的章節" id="{E22B7B50-DCDC-47C5-9932-BDB290E58B28}">
          <p14:sldIdLst>
            <p14:sldId id="300"/>
            <p14:sldId id="304"/>
            <p14:sldId id="303"/>
            <p14:sldId id="298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44D9BC-6790-4F51-822B-C0E7EE7EBEED}">
  <a:tblStyle styleId="{1444D9BC-6790-4F51-822B-C0E7EE7EBEED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53" autoAdjust="0"/>
  </p:normalViewPr>
  <p:slideViewPr>
    <p:cSldViewPr snapToGrid="0">
      <p:cViewPr varScale="1">
        <p:scale>
          <a:sx n="137" d="100"/>
          <a:sy n="137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70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288" tIns="91288" rIns="91288" bIns="91288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67684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79770" y="4715153"/>
            <a:ext cx="5438139" cy="4466987"/>
          </a:xfrm>
          <a:prstGeom prst="rect">
            <a:avLst/>
          </a:prstGeom>
        </p:spPr>
        <p:txBody>
          <a:bodyPr lIns="91288" tIns="91288" rIns="91288" bIns="9128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25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79770" y="4715153"/>
            <a:ext cx="5438139" cy="4466987"/>
          </a:xfrm>
          <a:prstGeom prst="rect">
            <a:avLst/>
          </a:prstGeom>
        </p:spPr>
        <p:txBody>
          <a:bodyPr lIns="91288" tIns="91288" rIns="91288" bIns="91288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180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189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75359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227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286790"/>
            <a:ext cx="1119099" cy="420030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86789"/>
            <a:ext cx="6294439" cy="420030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3883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508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805417"/>
            <a:ext cx="6140303" cy="3048470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6"/>
            <a:ext cx="5263116" cy="7133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59"/>
            <a:ext cx="1120460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4781759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51435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15075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600450" cy="27146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1714500"/>
            <a:ext cx="3600450" cy="2714625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68470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285750"/>
            <a:ext cx="7629525" cy="112013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181826"/>
            <a:ext cx="3600450" cy="224729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6"/>
            <a:ext cx="3600450" cy="224729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82357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1645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5840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0"/>
            <a:ext cx="2319086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690283"/>
            <a:ext cx="4618814" cy="373884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6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59"/>
            <a:ext cx="925016" cy="261347"/>
          </a:xfrm>
        </p:spPr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59"/>
            <a:ext cx="924342" cy="259347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0946069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51434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59"/>
            <a:ext cx="924342" cy="261347"/>
          </a:xfrm>
        </p:spPr>
        <p:txBody>
          <a:bodyPr/>
          <a:lstStyle/>
          <a:p>
            <a:fld id="{9334D819-9F07-4261-B09B-9E467E5D9002}" type="datetimeFigureOut">
              <a:rPr lang="en-US" dirty="0"/>
              <a:t>7/4/2024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4781759"/>
            <a:ext cx="925830" cy="259347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608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714501"/>
            <a:ext cx="7633742" cy="2695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4781759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59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81759"/>
            <a:ext cx="2114549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58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2000" cap="none" spc="0" dirty="0">
                <a:ln w="0"/>
                <a:solidFill>
                  <a:schemeClr val="tx1"/>
                </a:solidFill>
                <a:latin typeface="+mn-ea"/>
              </a:rPr>
              <a:t>南科考古</a:t>
            </a:r>
            <a:r>
              <a:rPr lang="zh-TW" altLang="en-US" sz="2000" cap="none" spc="0" dirty="0" smtClean="0">
                <a:ln w="0"/>
                <a:solidFill>
                  <a:schemeClr val="tx1"/>
                </a:solidFill>
                <a:latin typeface="+mn-ea"/>
              </a:rPr>
              <a:t>館體驗活動</a:t>
            </a:r>
            <a:endParaRPr lang="en" sz="2000" cap="none" spc="0" dirty="0">
              <a:ln w="0"/>
              <a:solidFill>
                <a:schemeClr val="tx1"/>
              </a:solidFill>
              <a:latin typeface="+mn-ea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3209925" y="1209675"/>
            <a:ext cx="2724300" cy="2724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2962275" y="1543050"/>
            <a:ext cx="704699" cy="704699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71" y="1166469"/>
            <a:ext cx="1860808" cy="2162560"/>
          </a:xfrm>
          <a:prstGeom prst="rect">
            <a:avLst/>
          </a:prstGeom>
        </p:spPr>
      </p:pic>
      <p:sp>
        <p:nvSpPr>
          <p:cNvPr id="224" name="Shape 22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alt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考古小學堂</a:t>
            </a:r>
            <a:endParaRPr lang="en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005" y="295048"/>
            <a:ext cx="270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瓷盤彩繪趣</a:t>
            </a:r>
            <a:endParaRPr lang="zh-TW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DDF"/>
              </a:clrFrom>
              <a:clrTo>
                <a:srgbClr val="FEFDD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2"/>
          <a:stretch/>
        </p:blipFill>
        <p:spPr>
          <a:xfrm rot="21129013">
            <a:off x="5694732" y="3509468"/>
            <a:ext cx="1412651" cy="142680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DDF"/>
              </a:clrFrom>
              <a:clrTo>
                <a:srgbClr val="FEFD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64304"/>
          <a:stretch/>
        </p:blipFill>
        <p:spPr>
          <a:xfrm rot="465347" flipH="1">
            <a:off x="7325268" y="3010937"/>
            <a:ext cx="1572497" cy="1989789"/>
          </a:xfrm>
          <a:prstGeom prst="rect">
            <a:avLst/>
          </a:prstGeom>
        </p:spPr>
      </p:pic>
      <p:sp>
        <p:nvSpPr>
          <p:cNvPr id="5" name="五邊形 4"/>
          <p:cNvSpPr/>
          <p:nvPr/>
        </p:nvSpPr>
        <p:spPr>
          <a:xfrm rot="10800000">
            <a:off x="7765473" y="158981"/>
            <a:ext cx="1378527" cy="682822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256133" y="232469"/>
            <a:ext cx="887867" cy="535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體驗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94663" y="1216513"/>
            <a:ext cx="3494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■</a:t>
            </a:r>
            <a:r>
              <a:rPr lang="zh-TW" altLang="en-US" sz="1600" dirty="0">
                <a:solidFill>
                  <a:schemeClr val="bg1"/>
                </a:solidFill>
                <a:latin typeface="+mn-ea"/>
              </a:rPr>
              <a:t>活動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時間：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40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分鐘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+mn-ea"/>
            </a:endParaRPr>
          </a:p>
          <a:p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■建議年齡：全</a:t>
            </a:r>
            <a:r>
              <a:rPr lang="zh-TW" altLang="en-US" sz="1600" dirty="0">
                <a:solidFill>
                  <a:schemeClr val="bg1"/>
                </a:solidFill>
                <a:latin typeface="+mn-ea"/>
              </a:rPr>
              <a:t>年齡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適用</a:t>
            </a:r>
            <a:endParaRPr lang="zh-TW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5" y="1353919"/>
            <a:ext cx="3975299" cy="33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5067" y="88874"/>
            <a:ext cx="7633742" cy="793866"/>
          </a:xfrm>
        </p:spPr>
        <p:txBody>
          <a:bodyPr lIns="91425" tIns="91425" rIns="91425" bIns="91425" anchor="b" anchorCtr="0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zh-TW" altLang="en-US" sz="2400" b="1" cap="none" dirty="0">
                <a:latin typeface="+mn-ea"/>
                <a:ea typeface="+mn-ea"/>
                <a:cs typeface="Arial"/>
              </a:rPr>
              <a:t>活動說明與須知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6576" y="1296647"/>
            <a:ext cx="7633742" cy="26951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 smtClean="0"/>
              <a:t>活動對象：</a:t>
            </a:r>
            <a:r>
              <a:rPr lang="en-US" altLang="zh-TW" dirty="0" smtClean="0"/>
              <a:t>20</a:t>
            </a:r>
            <a:r>
              <a:rPr lang="zh-TW" altLang="en-US" dirty="0" smtClean="0"/>
              <a:t>人以上機關、學校、團體</a:t>
            </a:r>
            <a:r>
              <a:rPr lang="zh-TW" altLang="en-US" dirty="0"/>
              <a:t>報名。</a:t>
            </a:r>
            <a:endParaRPr lang="en-US" altLang="zh-TW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 smtClean="0"/>
              <a:t>開放</a:t>
            </a:r>
            <a:r>
              <a:rPr lang="zh-TW" altLang="en-US" dirty="0"/>
              <a:t>時間：</a:t>
            </a:r>
            <a:r>
              <a:rPr lang="zh-TW" altLang="en-US" dirty="0" smtClean="0"/>
              <a:t>平日週二至</a:t>
            </a:r>
            <a:r>
              <a:rPr lang="zh-TW" altLang="en-US" dirty="0"/>
              <a:t>週五。</a:t>
            </a:r>
            <a:endParaRPr lang="en-US" altLang="zh-TW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 smtClean="0"/>
              <a:t>報名方式：</a:t>
            </a:r>
            <a:r>
              <a:rPr lang="zh-TW" altLang="en-US" dirty="0"/>
              <a:t>請來電</a:t>
            </a:r>
            <a:r>
              <a:rPr lang="en-US" altLang="zh-TW" dirty="0"/>
              <a:t>(</a:t>
            </a:r>
            <a:r>
              <a:rPr lang="en-US" altLang="zh-TW" dirty="0" smtClean="0"/>
              <a:t>06)5050905#8528</a:t>
            </a:r>
            <a:r>
              <a:rPr lang="zh-TW" altLang="en-US" dirty="0" smtClean="0"/>
              <a:t>預約。</a:t>
            </a:r>
            <a:endParaRPr lang="en-US" altLang="zh-TW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/>
              <a:t>報名</a:t>
            </a:r>
            <a:r>
              <a:rPr lang="zh-TW" altLang="en-US" dirty="0" smtClean="0"/>
              <a:t>時間：</a:t>
            </a:r>
            <a:r>
              <a:rPr lang="zh-TW" altLang="en-US" dirty="0"/>
              <a:t>請最遲於參觀前</a:t>
            </a:r>
            <a:r>
              <a:rPr lang="en-US" altLang="zh-TW" dirty="0"/>
              <a:t>2</a:t>
            </a:r>
            <a:r>
              <a:rPr lang="zh-TW" altLang="en-US" dirty="0"/>
              <a:t>週預約，視本館當日人力及申請順序安排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 smtClean="0"/>
              <a:t>費用</a:t>
            </a:r>
            <a:r>
              <a:rPr lang="zh-TW" altLang="en-US" dirty="0" smtClean="0"/>
              <a:t>：</a:t>
            </a:r>
            <a:r>
              <a:rPr lang="zh-TW" altLang="en-US" dirty="0"/>
              <a:t>購票</a:t>
            </a:r>
            <a:r>
              <a:rPr lang="zh-TW" altLang="en-US" dirty="0" smtClean="0"/>
              <a:t>後參與</a:t>
            </a:r>
            <a:r>
              <a:rPr lang="zh-TW" altLang="en-US" dirty="0" smtClean="0"/>
              <a:t>各項</a:t>
            </a:r>
            <a:r>
              <a:rPr lang="zh-TW" altLang="en-US" dirty="0"/>
              <a:t>活動，</a:t>
            </a:r>
            <a:r>
              <a:rPr lang="zh-TW" altLang="en-US" dirty="0" smtClean="0"/>
              <a:t>活動內容詳</a:t>
            </a:r>
            <a:r>
              <a:rPr lang="zh-TW" altLang="en-US" dirty="0"/>
              <a:t>見項目</a:t>
            </a:r>
            <a:r>
              <a:rPr lang="zh-TW" altLang="en-US" dirty="0" smtClean="0"/>
              <a:t>表，費用不含</a:t>
            </a:r>
            <a:r>
              <a:rPr lang="zh-TW" altLang="en-US" dirty="0"/>
              <a:t>門票。</a:t>
            </a:r>
            <a:endParaRPr lang="en-US" altLang="zh-TW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/>
              <a:t>折扣</a:t>
            </a:r>
            <a:r>
              <a:rPr lang="zh-TW" altLang="en-US" dirty="0" smtClean="0"/>
              <a:t>：滿</a:t>
            </a:r>
            <a:r>
              <a:rPr lang="en-US" altLang="zh-TW" dirty="0"/>
              <a:t>3</a:t>
            </a:r>
            <a:r>
              <a:rPr lang="en-US" altLang="zh-TW" dirty="0" smtClean="0"/>
              <a:t>0</a:t>
            </a:r>
            <a:r>
              <a:rPr lang="zh-TW" altLang="en-US" dirty="0" smtClean="0"/>
              <a:t>人參與活動，提供九折</a:t>
            </a:r>
            <a:r>
              <a:rPr lang="zh-TW" altLang="en-US" dirty="0"/>
              <a:t>優惠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TW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TW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40" y="2790995"/>
            <a:ext cx="1825756" cy="241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808081"/>
              </p:ext>
            </p:extLst>
          </p:nvPr>
        </p:nvGraphicFramePr>
        <p:xfrm>
          <a:off x="1274617" y="580556"/>
          <a:ext cx="6622475" cy="379625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59874">
                  <a:extLst>
                    <a:ext uri="{9D8B030D-6E8A-4147-A177-3AD203B41FA5}">
                      <a16:colId xmlns:a16="http://schemas.microsoft.com/office/drawing/2014/main" val="3051420607"/>
                    </a:ext>
                  </a:extLst>
                </a:gridCol>
                <a:gridCol w="1239982">
                  <a:extLst>
                    <a:ext uri="{9D8B030D-6E8A-4147-A177-3AD203B41FA5}">
                      <a16:colId xmlns:a16="http://schemas.microsoft.com/office/drawing/2014/main" val="3399786926"/>
                    </a:ext>
                  </a:extLst>
                </a:gridCol>
                <a:gridCol w="1330037">
                  <a:extLst>
                    <a:ext uri="{9D8B030D-6E8A-4147-A177-3AD203B41FA5}">
                      <a16:colId xmlns:a16="http://schemas.microsoft.com/office/drawing/2014/main" val="3372018502"/>
                    </a:ext>
                  </a:extLst>
                </a:gridCol>
                <a:gridCol w="886691">
                  <a:extLst>
                    <a:ext uri="{9D8B030D-6E8A-4147-A177-3AD203B41FA5}">
                      <a16:colId xmlns:a16="http://schemas.microsoft.com/office/drawing/2014/main" val="3602150282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931144583"/>
                    </a:ext>
                  </a:extLst>
                </a:gridCol>
                <a:gridCol w="983673">
                  <a:extLst>
                    <a:ext uri="{9D8B030D-6E8A-4147-A177-3AD203B41FA5}">
                      <a16:colId xmlns:a16="http://schemas.microsoft.com/office/drawing/2014/main" val="2682674153"/>
                    </a:ext>
                  </a:extLst>
                </a:gridCol>
              </a:tblGrid>
              <a:tr h="502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方案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體驗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建議年齡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單場人數上限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活動時間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費用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extLst>
                  <a:ext uri="{0D108BD9-81ED-4DB2-BD59-A6C34878D82A}">
                    <a16:rowId xmlns:a16="http://schemas.microsoft.com/office/drawing/2014/main" val="1584583323"/>
                  </a:ext>
                </a:extLst>
              </a:tr>
              <a:tr h="8915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桌遊學考古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遺址探險家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□石器大</a:t>
                      </a:r>
                      <a:r>
                        <a:rPr 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收藏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國小</a:t>
                      </a: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成人</a:t>
                      </a:r>
                      <a:endParaRPr lang="zh-TW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50min</a:t>
                      </a:r>
                      <a:endParaRPr lang="zh-TW" altLang="zh-TW" sz="1000" kern="100" dirty="0" smtClean="0">
                        <a:effectLst/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0" dirty="0">
                        <a:solidFill>
                          <a:schemeClr val="tx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extLst>
                  <a:ext uri="{0D108BD9-81ED-4DB2-BD59-A6C34878D82A}">
                    <a16:rowId xmlns:a16="http://schemas.microsoft.com/office/drawing/2014/main" val="426112512"/>
                  </a:ext>
                </a:extLst>
              </a:tr>
              <a:tr h="36000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手作</a:t>
                      </a: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DIY </a:t>
                      </a: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□彩繪陶偶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全年齡適用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50min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</a:t>
                      </a:r>
                      <a:r>
                        <a:rPr lang="zh-TW" altLang="en-US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en-US" sz="1000" b="0" dirty="0">
                        <a:solidFill>
                          <a:schemeClr val="tx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extLst>
                  <a:ext uri="{0D108BD9-81ED-4DB2-BD59-A6C34878D82A}">
                    <a16:rowId xmlns:a16="http://schemas.microsoft.com/office/drawing/2014/main" val="422444793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史前寶貝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國小中年級</a:t>
                      </a: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成人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50min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altLang="en-US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元</a:t>
                      </a:r>
                      <a:endParaRPr lang="zh-TW" altLang="en-US" sz="1000" b="0" dirty="0">
                        <a:solidFill>
                          <a:schemeClr val="tx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extLst>
                  <a:ext uri="{0D108BD9-81ED-4DB2-BD59-A6C34878D82A}">
                    <a16:rowId xmlns:a16="http://schemas.microsoft.com/office/drawing/2014/main" val="3254410890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史前玉匠人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國小高年級</a:t>
                      </a: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成人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40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60min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120</a:t>
                      </a:r>
                      <a:r>
                        <a:rPr lang="zh-TW" altLang="en-US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元</a:t>
                      </a:r>
                      <a:endParaRPr lang="zh-TW" altLang="en-US" sz="1000" b="0" dirty="0">
                        <a:solidFill>
                          <a:schemeClr val="tx2"/>
                        </a:solidFill>
                        <a:latin typeface="微軟正黑體" panose="020B0604030504040204" pitchFamily="34" charset="-120"/>
                        <a:ea typeface="+mn-ea"/>
                      </a:endParaRPr>
                    </a:p>
                  </a:txBody>
                  <a:tcPr marL="31883" marR="31883" marT="0" marB="0" anchor="ctr"/>
                </a:tc>
                <a:extLst>
                  <a:ext uri="{0D108BD9-81ED-4DB2-BD59-A6C34878D82A}">
                    <a16:rowId xmlns:a16="http://schemas.microsoft.com/office/drawing/2014/main" val="229799863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豆豆陶罐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幼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兒</a:t>
                      </a:r>
                      <a:r>
                        <a:rPr lang="zh-TW" altLang="en-US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園</a:t>
                      </a:r>
                      <a:r>
                        <a:rPr lang="en-US" altLang="zh-TW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TW" altLang="en-US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國小低年級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50min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altLang="en-US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元</a:t>
                      </a:r>
                      <a:endParaRPr lang="zh-TW" altLang="en-US" sz="1000" b="0" dirty="0">
                        <a:solidFill>
                          <a:schemeClr val="tx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extLst>
                  <a:ext uri="{0D108BD9-81ED-4DB2-BD59-A6C34878D82A}">
                    <a16:rowId xmlns:a16="http://schemas.microsoft.com/office/drawing/2014/main" val="73460713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□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瓷盤彩繪趣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strike="noStrike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全年齡適用</a:t>
                      </a:r>
                      <a:endParaRPr lang="zh-TW" altLang="zh-TW" sz="1000" strike="noStrike" kern="100" dirty="0">
                        <a:effectLst/>
                        <a:latin typeface="微軟正黑體" panose="020B0604030504040204" pitchFamily="34" charset="-12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strike="noStrike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40min</a:t>
                      </a:r>
                      <a:endParaRPr lang="zh-TW" sz="1000" strike="noStrike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100</a:t>
                      </a:r>
                      <a:r>
                        <a:rPr lang="zh-TW" altLang="en-US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元</a:t>
                      </a:r>
                    </a:p>
                  </a:txBody>
                  <a:tcPr marL="31883" marR="31883" marT="0" marB="0" anchor="ctr"/>
                </a:tc>
                <a:extLst>
                  <a:ext uri="{0D108BD9-81ED-4DB2-BD59-A6C34878D82A}">
                    <a16:rowId xmlns:a16="http://schemas.microsoft.com/office/drawing/2014/main" val="3099337673"/>
                  </a:ext>
                </a:extLst>
              </a:tr>
              <a:tr h="6026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學校學習活動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與土地共舞闖關挑戰賽</a:t>
                      </a: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!</a:t>
                      </a:r>
                      <a:r>
                        <a:rPr lang="zh-TW" altLang="en-US" sz="1000" kern="100" smtClean="0">
                          <a:effectLst/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TW" sz="1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國小中年級以上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000" kern="100" dirty="0" smtClean="0">
                          <a:effectLst/>
                          <a:latin typeface="微軟正黑體" panose="020B0604030504040204" pitchFamily="34" charset="-120"/>
                          <a:ea typeface="+mn-ea"/>
                        </a:rPr>
                        <a:t>60min</a:t>
                      </a:r>
                      <a:endParaRPr lang="zh-TW" sz="1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1883" marR="31883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b="0" dirty="0" smtClean="0">
                          <a:solidFill>
                            <a:schemeClr val="tx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endParaRPr lang="zh-TW" altLang="en-US" sz="1000" b="0" dirty="0">
                        <a:solidFill>
                          <a:schemeClr val="tx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1883" marR="31883" marT="0" marB="0" anchor="ctr"/>
                </a:tc>
                <a:extLst>
                  <a:ext uri="{0D108BD9-81ED-4DB2-BD59-A6C34878D82A}">
                    <a16:rowId xmlns:a16="http://schemas.microsoft.com/office/drawing/2014/main" val="1066263729"/>
                  </a:ext>
                </a:extLst>
              </a:tr>
            </a:tbl>
          </a:graphicData>
        </a:graphic>
      </p:graphicFrame>
      <p:sp>
        <p:nvSpPr>
          <p:cNvPr id="4" name="Shape 246"/>
          <p:cNvSpPr txBox="1">
            <a:spLocks/>
          </p:cNvSpPr>
          <p:nvPr/>
        </p:nvSpPr>
        <p:spPr>
          <a:xfrm>
            <a:off x="1170708" y="0"/>
            <a:ext cx="4939146" cy="641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TW" altLang="en-US" sz="2400" b="1" dirty="0" smtClean="0">
                <a:latin typeface="+mn-ea"/>
                <a:ea typeface="+mn-ea"/>
              </a:rPr>
              <a:t>活動方案與費用</a:t>
            </a:r>
            <a:endParaRPr lang="en" sz="2400" b="1" dirty="0"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38" y="2575555"/>
            <a:ext cx="1594107" cy="256794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180691" y="4971151"/>
            <a:ext cx="8707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 smtClean="0"/>
              <a:t>113.03.07</a:t>
            </a:r>
            <a:r>
              <a:rPr lang="zh-TW" altLang="en-US" sz="900" dirty="0" smtClean="0"/>
              <a:t>製作</a:t>
            </a:r>
            <a:endParaRPr lang="zh-TW" altLang="en-US" sz="9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274617" y="4452376"/>
            <a:ext cx="435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</a:rPr>
              <a:t>免費活動僅能擇一體驗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005" y="295048"/>
            <a:ext cx="270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遺址探險家</a:t>
            </a:r>
            <a:endParaRPr lang="zh-TW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5351" y="116114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dirty="0">
                <a:cs typeface="Times New Roman" panose="02020603050405020304" pitchFamily="18" charset="0"/>
              </a:rPr>
              <a:t>《遺址探險家》是一款史前尋寶與部落建設的冒險遊戲，遊戲中，每個玩家將代表大坌坑、牛稠子、大湖</a:t>
            </a:r>
            <a:r>
              <a:rPr lang="zh-TW" altLang="zh-TW" dirty="0" smtClean="0"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cs typeface="Times New Roman" panose="02020603050405020304" pitchFamily="18" charset="0"/>
              </a:rPr>
              <a:t>蔦</a:t>
            </a:r>
            <a:r>
              <a:rPr lang="zh-TW" altLang="zh-TW" dirty="0" smtClean="0">
                <a:cs typeface="Times New Roman" panose="02020603050405020304" pitchFamily="18" charset="0"/>
              </a:rPr>
              <a:t>松</a:t>
            </a:r>
            <a:r>
              <a:rPr lang="zh-TW" altLang="zh-TW" dirty="0">
                <a:cs typeface="Times New Roman" panose="02020603050405020304" pitchFamily="18" charset="0"/>
              </a:rPr>
              <a:t>、西拉雅及漢人六大文化部落，沿路蒐集食物、換取各種史前文物，建立自己的小小史前部落！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r="19529"/>
          <a:stretch/>
        </p:blipFill>
        <p:spPr>
          <a:xfrm rot="16200000">
            <a:off x="2661466" y="2372785"/>
            <a:ext cx="2305952" cy="29421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1607326-3FA3-4EBE-909B-68B8013CF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06" y="2762774"/>
            <a:ext cx="3042068" cy="2162167"/>
          </a:xfrm>
          <a:prstGeom prst="rect">
            <a:avLst/>
          </a:prstGeom>
        </p:spPr>
      </p:pic>
      <p:sp>
        <p:nvSpPr>
          <p:cNvPr id="3" name="流程圖: 結束點 2"/>
          <p:cNvSpPr/>
          <p:nvPr/>
        </p:nvSpPr>
        <p:spPr>
          <a:xfrm>
            <a:off x="7610067" y="310344"/>
            <a:ext cx="1752600" cy="554182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7B4F37A-FDAC-4D51-8390-8614D2B5D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16887" r="22854"/>
          <a:stretch/>
        </p:blipFill>
        <p:spPr>
          <a:xfrm rot="20410504">
            <a:off x="7211291" y="183108"/>
            <a:ext cx="797553" cy="808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7985969" y="343979"/>
            <a:ext cx="1539031" cy="535844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桌遊類</a:t>
            </a:r>
            <a:endParaRPr lang="zh-TW" alt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351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005" y="295048"/>
            <a:ext cx="270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石器大收藏</a:t>
            </a:r>
            <a:endParaRPr lang="zh-TW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3005" y="11057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dirty="0"/>
              <a:t>《石器大收藏》是一款寶物蒐集的卡牌遊戲，透過記憶力考驗，可以帶領小朋友蒐集卡牌，輕鬆認識史前石器。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33" y="3464545"/>
            <a:ext cx="2173187" cy="140450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5" y="2806454"/>
            <a:ext cx="2112818" cy="1584614"/>
          </a:xfrm>
          <a:prstGeom prst="rect">
            <a:avLst/>
          </a:prstGeom>
          <a:ln w="76200">
            <a:noFill/>
          </a:ln>
        </p:spPr>
      </p:pic>
      <p:sp>
        <p:nvSpPr>
          <p:cNvPr id="9" name="流程圖: 結束點 8"/>
          <p:cNvSpPr/>
          <p:nvPr/>
        </p:nvSpPr>
        <p:spPr>
          <a:xfrm>
            <a:off x="7610067" y="310344"/>
            <a:ext cx="1752600" cy="554182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7B4F37A-FDAC-4D51-8390-8614D2B5D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16887" r="22854"/>
          <a:stretch/>
        </p:blipFill>
        <p:spPr>
          <a:xfrm rot="20410504">
            <a:off x="7211291" y="183108"/>
            <a:ext cx="797553" cy="808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內容版面配置區 3"/>
          <p:cNvSpPr txBox="1">
            <a:spLocks/>
          </p:cNvSpPr>
          <p:nvPr/>
        </p:nvSpPr>
        <p:spPr>
          <a:xfrm>
            <a:off x="7985969" y="343979"/>
            <a:ext cx="1539031" cy="535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5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10000"/>
              </a:lnSpc>
              <a:spcBef>
                <a:spcPts val="525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5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桌遊類</a:t>
            </a:r>
            <a:endParaRPr lang="zh-TW" alt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47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005" y="295048"/>
            <a:ext cx="270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史前寶貝</a:t>
            </a:r>
            <a:endParaRPr lang="zh-TW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3005" y="11057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貝類常見於飲食上，不管是傳統小吃還是家常菜，史前人類也不例外，但貝類還有沒有其他應用呢</a:t>
            </a:r>
            <a:r>
              <a:rPr lang="zh-TW" altLang="en-US" dirty="0"/>
              <a:t>？</a:t>
            </a:r>
          </a:p>
        </p:txBody>
      </p:sp>
      <p:sp>
        <p:nvSpPr>
          <p:cNvPr id="5" name="淚滴形 4"/>
          <p:cNvSpPr/>
          <p:nvPr/>
        </p:nvSpPr>
        <p:spPr>
          <a:xfrm>
            <a:off x="7765473" y="158981"/>
            <a:ext cx="1378527" cy="682822"/>
          </a:xfrm>
          <a:prstGeom prst="teardrop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256133" y="232469"/>
            <a:ext cx="887867" cy="535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體驗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94663" y="1216513"/>
            <a:ext cx="3494809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活動時間：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50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分鐘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+mn-ea"/>
            </a:endParaRPr>
          </a:p>
          <a:p>
            <a:pPr lvl="0" algn="just" defTabSz="685800">
              <a:lnSpc>
                <a:spcPts val="2000"/>
              </a:lnSpc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建議年齡：</a:t>
            </a:r>
            <a:r>
              <a:rPr lang="zh-TW" altLang="en-US" sz="1600" kern="100" dirty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國小中年級</a:t>
            </a:r>
            <a:r>
              <a:rPr lang="en-US" altLang="zh-TW" sz="1600" kern="100" dirty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600" kern="100" dirty="0">
                <a:solidFill>
                  <a:schemeClr val="bg1"/>
                </a:solidFill>
                <a:latin typeface="微軟正黑體" panose="020B0604030504040204" pitchFamily="34" charset="-120"/>
              </a:rPr>
              <a:t>成人</a:t>
            </a:r>
            <a:endParaRPr lang="en-US" altLang="zh-TW" sz="1600" kern="1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3" y="2629975"/>
            <a:ext cx="3005003" cy="22537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2" t="6911" r="8266"/>
          <a:stretch/>
        </p:blipFill>
        <p:spPr>
          <a:xfrm rot="5400000">
            <a:off x="3388526" y="1903271"/>
            <a:ext cx="1685910" cy="19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005" y="295048"/>
            <a:ext cx="270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彩繪陶偶</a:t>
            </a:r>
            <a:endParaRPr lang="zh-TW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淚滴形 4"/>
          <p:cNvSpPr/>
          <p:nvPr/>
        </p:nvSpPr>
        <p:spPr>
          <a:xfrm>
            <a:off x="7765473" y="158981"/>
            <a:ext cx="1378527" cy="682822"/>
          </a:xfrm>
          <a:prstGeom prst="teardrop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256133" y="232469"/>
            <a:ext cx="887867" cy="535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體驗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94663" y="1216513"/>
            <a:ext cx="3494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活動時間：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50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分鐘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建議年齡：全年齡適用</a:t>
            </a:r>
            <a:endParaRPr lang="en-US" altLang="zh-TW" sz="1600" dirty="0" smtClean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r="23871" b="22515"/>
          <a:stretch/>
        </p:blipFill>
        <p:spPr>
          <a:xfrm>
            <a:off x="2883659" y="696671"/>
            <a:ext cx="2440236" cy="203516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" y="2269615"/>
            <a:ext cx="2795115" cy="27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005" y="295048"/>
            <a:ext cx="270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豆</a:t>
            </a:r>
            <a:r>
              <a:rPr lang="zh-TW" alt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豆陶</a:t>
            </a:r>
            <a:r>
              <a:rPr lang="zh-TW" alt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罐</a:t>
            </a:r>
            <a:endParaRPr lang="zh-TW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3005" y="11057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來考古館探索</a:t>
            </a:r>
            <a:r>
              <a:rPr lang="zh-TW" altLang="en-US" dirty="0" smtClean="0"/>
              <a:t>史前植物，並使用這些植物種子</a:t>
            </a:r>
            <a:r>
              <a:rPr lang="zh-TW" altLang="en-US" dirty="0"/>
              <a:t>動手排列</a:t>
            </a:r>
            <a:r>
              <a:rPr lang="zh-TW" altLang="en-US" dirty="0" smtClean="0"/>
              <a:t>完成</a:t>
            </a:r>
            <a:r>
              <a:rPr lang="zh-TW" altLang="en-US" dirty="0"/>
              <a:t>一</a:t>
            </a:r>
            <a:r>
              <a:rPr lang="zh-TW" altLang="en-US" dirty="0" smtClean="0"/>
              <a:t>幅豆豆陶罐</a:t>
            </a:r>
            <a:r>
              <a:rPr lang="zh-TW" altLang="en-US" dirty="0"/>
              <a:t>。</a:t>
            </a:r>
          </a:p>
        </p:txBody>
      </p:sp>
      <p:sp>
        <p:nvSpPr>
          <p:cNvPr id="5" name="五邊形 4"/>
          <p:cNvSpPr/>
          <p:nvPr/>
        </p:nvSpPr>
        <p:spPr>
          <a:xfrm rot="10800000">
            <a:off x="7765473" y="158981"/>
            <a:ext cx="1378527" cy="682822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256133" y="232469"/>
            <a:ext cx="887867" cy="535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體驗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94663" y="1216513"/>
            <a:ext cx="3494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■</a:t>
            </a:r>
            <a:r>
              <a:rPr lang="zh-TW" altLang="en-US" sz="1600" dirty="0">
                <a:solidFill>
                  <a:schemeClr val="bg1"/>
                </a:solidFill>
                <a:latin typeface="+mn-ea"/>
              </a:rPr>
              <a:t>活動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時間：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50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分鐘</a:t>
            </a:r>
            <a:endParaRPr lang="en-US" altLang="zh-TW" sz="1600" dirty="0">
              <a:solidFill>
                <a:schemeClr val="bg1"/>
              </a:solidFill>
              <a:latin typeface="+mn-ea"/>
            </a:endParaRPr>
          </a:p>
          <a:p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■建議年齡：</a:t>
            </a:r>
            <a:r>
              <a:rPr lang="zh-TW" altLang="en-US" sz="1600" kern="100" dirty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幼</a:t>
            </a:r>
            <a:r>
              <a:rPr lang="zh-TW" altLang="en-US" sz="1600" kern="100" dirty="0">
                <a:solidFill>
                  <a:schemeClr val="bg1"/>
                </a:solidFill>
                <a:latin typeface="微軟正黑體" panose="020B0604030504040204" pitchFamily="34" charset="-120"/>
              </a:rPr>
              <a:t>兒</a:t>
            </a:r>
            <a:r>
              <a:rPr lang="zh-TW" altLang="en-US" sz="1600" kern="100" dirty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園</a:t>
            </a:r>
            <a:r>
              <a:rPr lang="en-US" altLang="zh-TW" sz="1600" kern="100" dirty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600" kern="100" dirty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國小</a:t>
            </a:r>
            <a:r>
              <a:rPr lang="zh-TW" altLang="en-US" sz="1600" kern="100" dirty="0" smtClean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低年級</a:t>
            </a:r>
            <a:endParaRPr lang="zh-TW" altLang="zh-TW" sz="1600" kern="100" dirty="0">
              <a:solidFill>
                <a:schemeClr val="bg1"/>
              </a:solidFill>
              <a:latin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01" y="2516331"/>
            <a:ext cx="3462771" cy="2308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44" y="2695951"/>
            <a:ext cx="2872746" cy="24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53005" y="295048"/>
            <a:ext cx="270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史前玉匠人</a:t>
            </a:r>
            <a:endParaRPr lang="zh-TW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DDF"/>
              </a:clrFrom>
              <a:clrTo>
                <a:srgbClr val="FEFDD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2"/>
          <a:stretch/>
        </p:blipFill>
        <p:spPr>
          <a:xfrm rot="21129013">
            <a:off x="5694732" y="3509468"/>
            <a:ext cx="1412651" cy="142680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DDF"/>
              </a:clrFrom>
              <a:clrTo>
                <a:srgbClr val="FEFD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64304"/>
          <a:stretch/>
        </p:blipFill>
        <p:spPr>
          <a:xfrm rot="465347" flipH="1">
            <a:off x="7325268" y="3010937"/>
            <a:ext cx="1572497" cy="1989789"/>
          </a:xfrm>
          <a:prstGeom prst="rect">
            <a:avLst/>
          </a:prstGeom>
        </p:spPr>
      </p:pic>
      <p:sp>
        <p:nvSpPr>
          <p:cNvPr id="5" name="五邊形 4"/>
          <p:cNvSpPr/>
          <p:nvPr/>
        </p:nvSpPr>
        <p:spPr>
          <a:xfrm rot="10800000">
            <a:off x="7765473" y="158981"/>
            <a:ext cx="1378527" cy="682822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256133" y="232469"/>
            <a:ext cx="887867" cy="535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體驗</a:t>
            </a:r>
            <a:endParaRPr lang="zh-TW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94663" y="1216513"/>
            <a:ext cx="3494809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■</a:t>
            </a:r>
            <a:r>
              <a:rPr lang="zh-TW" altLang="en-US" sz="1600" dirty="0">
                <a:solidFill>
                  <a:schemeClr val="bg1"/>
                </a:solidFill>
                <a:latin typeface="+mn-ea"/>
              </a:rPr>
              <a:t>活動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時間：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60</a:t>
            </a: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分鐘</a:t>
            </a:r>
            <a:r>
              <a:rPr lang="en-US" altLang="zh-TW" sz="1600" dirty="0" smtClean="0">
                <a:solidFill>
                  <a:schemeClr val="bg1"/>
                </a:solidFill>
                <a:latin typeface="+mn-ea"/>
              </a:rPr>
              <a:t> </a:t>
            </a:r>
            <a:endParaRPr lang="en-US" altLang="zh-TW" sz="1600" dirty="0">
              <a:solidFill>
                <a:schemeClr val="bg1"/>
              </a:solidFill>
              <a:latin typeface="+mn-ea"/>
            </a:endParaRPr>
          </a:p>
          <a:p>
            <a:pPr lvl="0" algn="just" defTabSz="685800">
              <a:lnSpc>
                <a:spcPts val="2000"/>
              </a:lnSpc>
              <a:defRPr/>
            </a:pPr>
            <a:r>
              <a:rPr lang="zh-TW" altLang="en-US" sz="1600" dirty="0" smtClean="0">
                <a:solidFill>
                  <a:schemeClr val="bg1"/>
                </a:solidFill>
                <a:latin typeface="+mn-ea"/>
              </a:rPr>
              <a:t>■建議年齡：</a:t>
            </a:r>
            <a:r>
              <a:rPr lang="zh-TW" altLang="en-US" sz="1600" kern="100" dirty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國小高年級</a:t>
            </a:r>
            <a:r>
              <a:rPr lang="en-US" altLang="zh-TW" sz="1600" kern="100" dirty="0">
                <a:solidFill>
                  <a:schemeClr val="bg1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1600" kern="100" dirty="0">
                <a:solidFill>
                  <a:schemeClr val="bg1"/>
                </a:solidFill>
                <a:latin typeface="微軟正黑體" panose="020B0604030504040204" pitchFamily="34" charset="-120"/>
              </a:rPr>
              <a:t>成人</a:t>
            </a:r>
            <a:endParaRPr lang="en-US" altLang="zh-TW" sz="1600" kern="100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-500" r="13708" b="500"/>
          <a:stretch/>
        </p:blipFill>
        <p:spPr>
          <a:xfrm>
            <a:off x="1066305" y="2151183"/>
            <a:ext cx="2941339" cy="25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徽章</Template>
  <TotalTime>4495</TotalTime>
  <Words>464</Words>
  <Application>Microsoft Office PowerPoint</Application>
  <PresentationFormat>如螢幕大小 (16:9)</PresentationFormat>
  <Paragraphs>89</Paragraphs>
  <Slides>10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9" baseType="lpstr">
      <vt:lpstr>新細明體</vt:lpstr>
      <vt:lpstr>Arial</vt:lpstr>
      <vt:lpstr>Impact</vt:lpstr>
      <vt:lpstr>Times New Roman</vt:lpstr>
      <vt:lpstr>Wingdings</vt:lpstr>
      <vt:lpstr>Gill Sans MT</vt:lpstr>
      <vt:lpstr>微軟正黑體</vt:lpstr>
      <vt:lpstr>Adobe 繁黑體 Std B</vt:lpstr>
      <vt:lpstr>Badge</vt:lpstr>
      <vt:lpstr>考古小學堂</vt:lpstr>
      <vt:lpstr>活動說明與須知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优品PPT</dc:creator>
  <cp:keywords>http:/www.ypppt.com</cp:keywords>
  <dc:description>http://www.ypppt.com/</dc:description>
  <cp:lastModifiedBy>南科館-高麗英</cp:lastModifiedBy>
  <cp:revision>169</cp:revision>
  <cp:lastPrinted>2022-06-24T06:14:15Z</cp:lastPrinted>
  <dcterms:modified xsi:type="dcterms:W3CDTF">2024-07-04T08:41:30Z</dcterms:modified>
</cp:coreProperties>
</file>