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9" r:id="rId6"/>
    <p:sldId id="272" r:id="rId7"/>
    <p:sldId id="273" r:id="rId8"/>
    <p:sldId id="274" r:id="rId9"/>
    <p:sldId id="266" r:id="rId10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07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2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87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3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37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1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9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8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9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ADD6-615D-45C7-91A8-48996A10C653}" type="datetimeFigureOut">
              <a:rPr lang="zh-TW" altLang="en-US" smtClean="0"/>
              <a:t>2023/12/28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04925-2E93-4C11-AE0F-7BA0134FE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40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ipcf.org.tw/article/3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article/86376/fullp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55478"/>
              </p:ext>
            </p:extLst>
          </p:nvPr>
        </p:nvGraphicFramePr>
        <p:xfrm>
          <a:off x="198419" y="1167454"/>
          <a:ext cx="6474941" cy="85537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0256">
                  <a:extLst>
                    <a:ext uri="{9D8B030D-6E8A-4147-A177-3AD203B41FA5}">
                      <a16:colId xmlns:a16="http://schemas.microsoft.com/office/drawing/2014/main" val="1834619947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3865216896"/>
                    </a:ext>
                  </a:extLst>
                </a:gridCol>
                <a:gridCol w="2254846">
                  <a:extLst>
                    <a:ext uri="{9D8B030D-6E8A-4147-A177-3AD203B41FA5}">
                      <a16:colId xmlns:a16="http://schemas.microsoft.com/office/drawing/2014/main" val="1234666439"/>
                    </a:ext>
                  </a:extLst>
                </a:gridCol>
                <a:gridCol w="850304">
                  <a:extLst>
                    <a:ext uri="{9D8B030D-6E8A-4147-A177-3AD203B41FA5}">
                      <a16:colId xmlns:a16="http://schemas.microsoft.com/office/drawing/2014/main" val="118498580"/>
                    </a:ext>
                  </a:extLst>
                </a:gridCol>
                <a:gridCol w="1720360">
                  <a:extLst>
                    <a:ext uri="{9D8B030D-6E8A-4147-A177-3AD203B41FA5}">
                      <a16:colId xmlns:a16="http://schemas.microsoft.com/office/drawing/2014/main" val="607341197"/>
                    </a:ext>
                  </a:extLst>
                </a:gridCol>
              </a:tblGrid>
              <a:tr h="381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u="non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單元</a:t>
                      </a:r>
                    </a:p>
                  </a:txBody>
                  <a:tcPr marL="11624" marR="1162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Qb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Ⅴ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傳統社會中的性別角色</a:t>
                      </a:r>
                      <a:endParaRPr lang="zh-TW" sz="1100" u="non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624" marR="116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設計者</a:t>
                      </a:r>
                    </a:p>
                  </a:txBody>
                  <a:tcPr marL="11624" marR="116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臺南市立土城高中汪雪憬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臺南市立南寧高中許孟怡</a:t>
                      </a:r>
                      <a:endParaRPr lang="zh-TW" sz="1100" u="non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624" marR="11624" marT="0" marB="0" anchor="ctr"/>
                </a:tc>
                <a:extLst>
                  <a:ext uri="{0D108BD9-81ED-4DB2-BD59-A6C34878D82A}">
                    <a16:rowId xmlns:a16="http://schemas.microsoft.com/office/drawing/2014/main" val="3069609542"/>
                  </a:ext>
                </a:extLst>
              </a:tr>
              <a:tr h="4746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南科考古館資料來源</a:t>
                      </a:r>
                    </a:p>
                  </a:txBody>
                  <a:tcPr marL="11624" marR="1162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南科的古文明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我們活過：考古人骨遺骸暨墓葬展</a:t>
                      </a:r>
                      <a:endParaRPr lang="zh-TW" altLang="zh-TW" sz="11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624" marR="116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03548"/>
                  </a:ext>
                </a:extLst>
              </a:tr>
              <a:tr h="1831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設計形式</a:t>
                      </a:r>
                      <a:endParaRPr lang="zh-TW" sz="1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624" marR="1162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文本閱讀，圖像解析</a:t>
                      </a:r>
                      <a:endParaRPr 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624" marR="116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210700"/>
                  </a:ext>
                </a:extLst>
              </a:tr>
              <a:tr h="170191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設計理念簡介</a:t>
                      </a:r>
                    </a:p>
                  </a:txBody>
                  <a:tcPr marL="11624" marR="1162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本教案主要是做為高三選修課性別單元，設計單元前的引起動機和後面的學生習作。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一、引起動機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部分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單元引起動機，主要是利用考古資料來看性別，茲分成生理，禮俗來思考性別議題。利用考古資料來認識男性和女性生理上的差別，以及討論考古資料禮俗所呈現的性別差異，再思考性別差異和社會分工之間的關係是怎麼建立的？由此，引導學生思考生活周遭空間是否有性別領域問題？接著進行性別單元的課程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二、後面的活動設計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透過文本資料的複習本單元的內容，思考性別分工是否能與性別不平等畫上等號？這樣的性別分工產生的背景可能是甚麼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傳統文化中存在的性別領域，該要用什麼態度去面對？這部分讓學生閱讀指定的幾篇文章，也讓學生自己去找資料，針對傳統中性別領域議題進行辯論，藉此培養敏覺關懷，自省的態度。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三、綜合討論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希望透過本單元的設計讓學生可以省察周遭環境中的性別符號，瞭解性別差異，也覺察性別差異如何透過社會文化語境，進入到空間，變成傳統文化的性別分工， 進而反思性別差異與文化之間的關聯性。</a:t>
                      </a: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99762605"/>
                  </a:ext>
                </a:extLst>
              </a:tr>
              <a:tr h="341750">
                <a:tc grid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教學活動設計</a:t>
                      </a:r>
                    </a:p>
                  </a:txBody>
                  <a:tcPr marL="11624" marR="11624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129287"/>
                  </a:ext>
                </a:extLst>
              </a:tr>
              <a:tr h="130829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</a:p>
                  </a:txBody>
                  <a:tcPr marL="11624" marR="1162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</a:t>
                      </a:r>
                    </a:p>
                  </a:txBody>
                  <a:tcPr marL="11624" marR="11624" marT="0" marB="0" anchor="ctr"/>
                </a:tc>
                <a:tc gridSpan="3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A1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身心素質與自我精進　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A2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系統思考與解決問題　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A3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規劃執行與創新應變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B1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符號運用與溝通表達　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B2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科技資訊與媒體素養　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B3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藝術涵養與美感素養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C1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道德實踐與公民意識　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C2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人際關係與團隊合作　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C3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多元文化與國際理解</a:t>
                      </a:r>
                      <a:endParaRPr 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624" marR="116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439770"/>
                  </a:ext>
                </a:extLst>
              </a:tr>
              <a:tr h="5326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</a:p>
                  </a:txBody>
                  <a:tcPr marL="11624" marR="11624" marT="0" marB="0" anchor="ctr"/>
                </a:tc>
                <a:tc gridSpan="3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Ta-Ⅴ-1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大航海時代的物種交流與影響。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Ta-Ⅴ-2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育種技術與人類社會。</a:t>
                      </a:r>
                      <a:endParaRPr 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1624" marR="116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96446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36034" y="711504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南科考古館資源融入高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三教學設計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2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28177"/>
              </p:ext>
            </p:extLst>
          </p:nvPr>
        </p:nvGraphicFramePr>
        <p:xfrm>
          <a:off x="204955" y="722313"/>
          <a:ext cx="6461872" cy="81194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5349">
                  <a:extLst>
                    <a:ext uri="{9D8B030D-6E8A-4147-A177-3AD203B41FA5}">
                      <a16:colId xmlns:a16="http://schemas.microsoft.com/office/drawing/2014/main" val="3965000296"/>
                    </a:ext>
                  </a:extLst>
                </a:gridCol>
                <a:gridCol w="679913">
                  <a:extLst>
                    <a:ext uri="{9D8B030D-6E8A-4147-A177-3AD203B41FA5}">
                      <a16:colId xmlns:a16="http://schemas.microsoft.com/office/drawing/2014/main" val="3372779071"/>
                    </a:ext>
                  </a:extLst>
                </a:gridCol>
                <a:gridCol w="3315244">
                  <a:extLst>
                    <a:ext uri="{9D8B030D-6E8A-4147-A177-3AD203B41FA5}">
                      <a16:colId xmlns:a16="http://schemas.microsoft.com/office/drawing/2014/main" val="1843149045"/>
                    </a:ext>
                  </a:extLst>
                </a:gridCol>
                <a:gridCol w="660683">
                  <a:extLst>
                    <a:ext uri="{9D8B030D-6E8A-4147-A177-3AD203B41FA5}">
                      <a16:colId xmlns:a16="http://schemas.microsoft.com/office/drawing/2014/main" val="721465247"/>
                    </a:ext>
                  </a:extLst>
                </a:gridCol>
                <a:gridCol w="660683">
                  <a:extLst>
                    <a:ext uri="{9D8B030D-6E8A-4147-A177-3AD203B41FA5}">
                      <a16:colId xmlns:a16="http://schemas.microsoft.com/office/drawing/2014/main" val="1621754974"/>
                    </a:ext>
                  </a:extLst>
                </a:gridCol>
              </a:tblGrid>
              <a:tr h="263024"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大概念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核心概念</a:t>
                      </a:r>
                    </a:p>
                  </a:txBody>
                  <a:tcPr marL="5502" marR="5502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與多元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與責任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與關聯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變遷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與因果</a:t>
                      </a:r>
                    </a:p>
                  </a:txBody>
                  <a:tcPr marL="5502" marR="550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1290282686"/>
                  </a:ext>
                </a:extLst>
              </a:tr>
              <a:tr h="2630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學科特性</a:t>
                      </a:r>
                    </a:p>
                  </a:txBody>
                  <a:tcPr marL="5502" marR="5502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時序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變遷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理解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史料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證據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作與參與</a:t>
                      </a:r>
                    </a:p>
                  </a:txBody>
                  <a:tcPr marL="5502" marR="550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2215748368"/>
                  </a:ext>
                </a:extLst>
              </a:tr>
              <a:tr h="657558"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領域學習重點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</a:txBody>
                  <a:tcPr marL="5502" marR="5502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理解及思辨歷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1a-Ⅴ-3 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比較過去與現在的異同，並說明過去與現在的關聯性。</a:t>
                      </a: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65235299"/>
                  </a:ext>
                </a:extLst>
              </a:tr>
              <a:tr h="2861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marL="5502" marR="5502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Qb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Ⅴ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傳統社會中的性別角色</a:t>
                      </a:r>
                      <a:endParaRPr 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2879381281"/>
                  </a:ext>
                </a:extLst>
              </a:tr>
              <a:tr h="306860">
                <a:tc gridSpan="3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學習流程、內容及實施方式</a:t>
                      </a:r>
                    </a:p>
                  </a:txBody>
                  <a:tcPr marL="5502" marR="5502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備註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07132"/>
                  </a:ext>
                </a:extLst>
              </a:tr>
              <a:tr h="3243833">
                <a:tc gridSpan="3"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準備活動</a:t>
                      </a:r>
                      <a:endParaRPr lang="en-US" altLang="zh-TW" sz="14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師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先熟悉本單元內容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研讀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”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南科古文明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”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一書和我們活過：考古人骨遺骸暨墓葬展的策展資料，從中找出性別議題相關資料製作學習單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本課程目標對象為高三學生，學生已經前面上過原住民族單元，了解不同族群有不同的生存智慧，所以，請學生回憶一下，前面原住民單元當中，性別角色和分工是怎麼樣運作的？</a:t>
                      </a: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請學生觀察自己生活周遭，思考空間有性別嗎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工作有性別之差嗎？如果有，這是怎麼形成的？</a:t>
                      </a:r>
                      <a:endParaRPr lang="zh-TW" alt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extLst>
                  <a:ext uri="{0D108BD9-81ED-4DB2-BD59-A6C34878D82A}">
                    <a16:rowId xmlns:a16="http://schemas.microsoft.com/office/drawing/2014/main" val="1865508182"/>
                  </a:ext>
                </a:extLst>
              </a:tr>
              <a:tr h="2546584">
                <a:tc gridSpan="3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發展活動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引起動機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從考古資料看生理上性別的差異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教師給學生看，考古資料當中的人骨，討論以下的問題</a:t>
                      </a:r>
                    </a:p>
                    <a:p>
                      <a:pPr marL="1371600" lvl="3" indent="-3429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請學生判斷，哪一個男性？哪一個是女性？他們是怎麼判斷的？</a:t>
                      </a:r>
                    </a:p>
                    <a:p>
                      <a:pPr marL="1371600" lvl="3" indent="-3429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為什麼這樣的骨盆有利於生產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371600" lvl="3" indent="-3429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如果由此解釋生產是女性身體的自然機制，可不可以？生產和育兒有必然的關係嗎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？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lvl="2" algn="just">
                        <a:lnSpc>
                          <a:spcPct val="150000"/>
                        </a:lnSpc>
                      </a:pP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>
                  <a:txBody>
                    <a:bodyPr/>
                    <a:lstStyle/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學習單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229342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07013"/>
              </p:ext>
            </p:extLst>
          </p:nvPr>
        </p:nvGraphicFramePr>
        <p:xfrm>
          <a:off x="204955" y="722313"/>
          <a:ext cx="6461872" cy="8229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40506">
                  <a:extLst>
                    <a:ext uri="{9D8B030D-6E8A-4147-A177-3AD203B41FA5}">
                      <a16:colId xmlns:a16="http://schemas.microsoft.com/office/drawing/2014/main" val="3965000296"/>
                    </a:ext>
                  </a:extLst>
                </a:gridCol>
                <a:gridCol w="660683">
                  <a:extLst>
                    <a:ext uri="{9D8B030D-6E8A-4147-A177-3AD203B41FA5}">
                      <a16:colId xmlns:a16="http://schemas.microsoft.com/office/drawing/2014/main" val="721465247"/>
                    </a:ext>
                  </a:extLst>
                </a:gridCol>
                <a:gridCol w="660683">
                  <a:extLst>
                    <a:ext uri="{9D8B030D-6E8A-4147-A177-3AD203B41FA5}">
                      <a16:colId xmlns:a16="http://schemas.microsoft.com/office/drawing/2014/main" val="1621754974"/>
                    </a:ext>
                  </a:extLst>
                </a:gridCol>
              </a:tblGrid>
              <a:tr h="2546584">
                <a:tc>
                  <a:txBody>
                    <a:bodyPr/>
                    <a:lstStyle/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從考古資料中看生命禮俗中的性別</a:t>
                      </a:r>
                    </a:p>
                    <a:p>
                      <a:pPr marL="1257300" lvl="3" indent="-2286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先跟學生介紹成年禮的定義，並介紹各地不同的成年禮</a:t>
                      </a:r>
                    </a:p>
                    <a:p>
                      <a:pPr marL="1257300" lvl="3" indent="-2286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利用考古資料來看成年禮，大湖文化和蔦松文化多有十五歲以上拔過齒的女性遺體出土。</a:t>
                      </a:r>
                    </a:p>
                    <a:p>
                      <a:pPr marL="1257300" lvl="3" indent="-2286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用成年禮的定義重新思考，拔齒之於一個女性的意義，美觀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還是，耐受力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還是，有其他的文化意涵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台灣還有哪些原住民族有拔齒的習慣？</a:t>
                      </a: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從考古資料中呈現的喪葬品，性別分工？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3"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湖文化的喪葬習俗，女性的陪葬品多以紡紗用的紡輪為主，而男性則以石矛頭，箭頭等狩獵工具之外，也有網墜，網墜可能是捕魚用具，考古學家認為可能反映墓主生前的職業，引導學生從喪葬品中思考當時的社會分工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257300" lvl="3" indent="-2286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請同學想想看大湖文化的生活，試著繪一幅大湖文化男性和女性的生活圖像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257300" lvl="3" indent="-2286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當代台灣社會喪葬習俗中，從哪些地方可以看出性別差異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 </a:t>
                      </a:r>
                    </a:p>
                    <a:p>
                      <a:pPr marL="1257300" lvl="3" indent="-228600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若現在喪葬俗仍然保留史前文化陪葬品的習俗，而且陪葬品往往反映死者生前的工作，請問，現在男性和女性的陪葬品會有差異嗎？如果有，會是甚麼呢？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028700" lvl="3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單元課後活動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閱讀文本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透過文本的閱讀，讓學生思考性別與社會分工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請問這兩份資料的共同點皆有討論到什麼樣的問題呢？</a:t>
                      </a: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如果要為這兩篇資料各自下標題，請問你會下什麼樣的標題，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並說明你下這樣標題的原由？</a:t>
                      </a: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資料一提出臺灣原住民族的傳統性別分工，許多文獻多以家業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  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繼承來定義此社群為父系或母系社會。但單純從此視角，並無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法梳理各族群內部更細緻的性別分工及性別互動關係。他提出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2" algn="l" fontAlgn="base"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哪些證據來說明論定父系和母系社會的困難？ 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>
                  <a:txBody>
                    <a:bodyPr/>
                    <a:lstStyle/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資料一、資料二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229342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2245"/>
              </p:ext>
            </p:extLst>
          </p:nvPr>
        </p:nvGraphicFramePr>
        <p:xfrm>
          <a:off x="204955" y="722315"/>
          <a:ext cx="6461872" cy="75888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8495">
                  <a:extLst>
                    <a:ext uri="{9D8B030D-6E8A-4147-A177-3AD203B41FA5}">
                      <a16:colId xmlns:a16="http://schemas.microsoft.com/office/drawing/2014/main" val="3965000296"/>
                    </a:ext>
                  </a:extLst>
                </a:gridCol>
                <a:gridCol w="4412011">
                  <a:extLst>
                    <a:ext uri="{9D8B030D-6E8A-4147-A177-3AD203B41FA5}">
                      <a16:colId xmlns:a16="http://schemas.microsoft.com/office/drawing/2014/main" val="791379571"/>
                    </a:ext>
                  </a:extLst>
                </a:gridCol>
                <a:gridCol w="660683">
                  <a:extLst>
                    <a:ext uri="{9D8B030D-6E8A-4147-A177-3AD203B41FA5}">
                      <a16:colId xmlns:a16="http://schemas.microsoft.com/office/drawing/2014/main" val="721465247"/>
                    </a:ext>
                  </a:extLst>
                </a:gridCol>
                <a:gridCol w="660683">
                  <a:extLst>
                    <a:ext uri="{9D8B030D-6E8A-4147-A177-3AD203B41FA5}">
                      <a16:colId xmlns:a16="http://schemas.microsoft.com/office/drawing/2014/main" val="1621754974"/>
                    </a:ext>
                  </a:extLst>
                </a:gridCol>
              </a:tblGrid>
              <a:tr h="6789176">
                <a:tc gridSpan="2">
                  <a:txBody>
                    <a:bodyPr/>
                    <a:lstStyle/>
                    <a:p>
                      <a:pPr lvl="2" algn="just" fontAlgn="base"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資料二提到原住民族許多的禁忌都和性別相關，如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蘭嶼大船下水時女人不能靠近，男人的獵具不能碰觸，懷孕的婦女不能進祭場，甚至懷孕婦女的丈夫也不能進入祭場等，以當代的眼光及視角來看，部分人會將之視為對女性的排除，然而以部落的視角而言，許多原住民族人會將之視為是遵循文化傳統的重要儀式，所以會想要以祖先傳承下來的方式來面對祭儀，在性別視角和族群觀點之間，原住民族人常以保存文化做為優先的考量，對於性別的處遇並未將之視為是對女性的歧視。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371600" lvl="3" indent="-342900" algn="just" fontAlgn="base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請同學根據上文討論，原住民族許多禁忌似乎都將女性排除在外，嚴格遵循男女角色分工之文化傳統，請問，這句話你們怎麼理解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 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除了原住民社會之外，漢人信仰文化是否也有排除女性的狀況和說法？ 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371600" lvl="3" indent="-342900" algn="l" fontAlgn="base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辯論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先請同學針對下面的問題，表明各自的想法，再分為兩組，進行辯論，辯論規則採新式奧瑞岡式辯論法。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辯論題目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原住民族傳統文化當中，存在著性別分工，與由此延伸的性別領域與禁忌，面對當代性別平等意識的挑戰，需要調整，以符合當代的價值？還是，尊重與維護傳統的性別領域？ 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lvl="1" indent="0" algn="l"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綜合討論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685800" lvl="2" indent="0" algn="l"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你理想的家庭生活中，你會如何規畫你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妳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與另一半在家庭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685800" lvl="2" indent="0" algn="l"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的性別分工呢？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性別有空間嗎？這樣的性別空間究竟是怎麼形成的？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>
                  <a:txBody>
                    <a:bodyPr/>
                    <a:lstStyle/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2293420805"/>
                  </a:ext>
                </a:extLst>
              </a:tr>
              <a:tr h="316828">
                <a:tc gridSpan="4">
                  <a:txBody>
                    <a:bodyPr/>
                    <a:lstStyle/>
                    <a:p>
                      <a:pPr marL="685800" marR="0" lvl="2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教學回饋（請依實際教學情形斟酌寫內容）</a:t>
                      </a:r>
                    </a:p>
                  </a:txBody>
                  <a:tcPr marL="5502" marR="5502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2770464436"/>
                  </a:ext>
                </a:extLst>
              </a:tr>
              <a:tr h="41080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教學省思</a:t>
                      </a:r>
                    </a:p>
                  </a:txBody>
                  <a:tcPr marL="5502" marR="55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尚未實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</a:t>
                      </a:r>
                      <a:endParaRPr lang="zh-TW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02" marR="55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 anchor="ctr"/>
                </a:tc>
                <a:extLst>
                  <a:ext uri="{0D108BD9-81ED-4DB2-BD59-A6C34878D82A}">
                    <a16:rowId xmlns:a16="http://schemas.microsoft.com/office/drawing/2014/main" val="31045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3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991"/>
              </p:ext>
            </p:extLst>
          </p:nvPr>
        </p:nvGraphicFramePr>
        <p:xfrm>
          <a:off x="190331" y="1151326"/>
          <a:ext cx="6491119" cy="85070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91119">
                  <a:extLst>
                    <a:ext uri="{9D8B030D-6E8A-4147-A177-3AD203B41FA5}">
                      <a16:colId xmlns:a16="http://schemas.microsoft.com/office/drawing/2014/main" val="2280100236"/>
                    </a:ext>
                  </a:extLst>
                </a:gridCol>
              </a:tblGrid>
              <a:tr h="8507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請同學想想看，女性的骨盆和男性的骨盆有甚麼不同？為什麼這樣的骨盆有利於生產？如果由此解釋生產是女性的天命，可不可以？生產和育兒會有必然的關係嗎？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/>
                </a:tc>
                <a:extLst>
                  <a:ext uri="{0D108BD9-81ED-4DB2-BD59-A6C34878D82A}">
                    <a16:rowId xmlns:a16="http://schemas.microsoft.com/office/drawing/2014/main" val="70103649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69098" y="655437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" y="1473754"/>
            <a:ext cx="6416532" cy="6416532"/>
          </a:xfrm>
          <a:prstGeom prst="rect">
            <a:avLst/>
          </a:prstGeom>
        </p:spPr>
      </p:pic>
      <p:sp>
        <p:nvSpPr>
          <p:cNvPr id="17" name="五邊形 16"/>
          <p:cNvSpPr/>
          <p:nvPr/>
        </p:nvSpPr>
        <p:spPr>
          <a:xfrm>
            <a:off x="182711" y="1001909"/>
            <a:ext cx="1335405" cy="32242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4164" y="1001909"/>
            <a:ext cx="143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骨盆與生育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95718" y="8156090"/>
            <a:ext cx="1027601" cy="3522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9427" y="8175202"/>
            <a:ext cx="124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5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93383"/>
              </p:ext>
            </p:extLst>
          </p:nvPr>
        </p:nvGraphicFramePr>
        <p:xfrm>
          <a:off x="190331" y="1151326"/>
          <a:ext cx="6491119" cy="85382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91119">
                  <a:extLst>
                    <a:ext uri="{9D8B030D-6E8A-4147-A177-3AD203B41FA5}">
                      <a16:colId xmlns:a16="http://schemas.microsoft.com/office/drawing/2014/main" val="2280100236"/>
                    </a:ext>
                  </a:extLst>
                </a:gridCol>
              </a:tblGrid>
              <a:tr h="8507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3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此外，台灣大湖文化，蔦松文化遺址當中也有出現染齒的習俗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註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大湖文化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3300B.P.-1800B.P.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蔦松文化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1800B.P-500B.P.</a:t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從上面的圖像，我們看到女性拔齒的比例遠比男性來得高，而且這樣的習俗很可能維持相當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長的時間，考古學家用拔齒的年齡來推斷可能是成年禮， 請問什麼是成年禮？如果同學有拔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齒的經驗，可以跟同學分享一下，拔齒的感受？後面的影響？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成年禮的定義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在很多社會中，只有通過成年禮之後的人才會被認定為成年人，他們將成年禮視為生命週期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中相當關鍵的儀式，是一種脫離兒童狀態的生命禮儀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成年禮標誌了一個有潛力的個人如何被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社會真正接納，並被期待能賦予一定責任和義務，一般來說，我們常常可以聽到人們用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”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過儀式來指稱成年禮。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zh-TW" altLang="zh-TW" sz="1200" kern="1200" dirty="0" smtClean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資料出處</a:t>
                      </a:r>
                      <a:r>
                        <a:rPr lang="en-US" altLang="zh-TW" sz="1200" kern="1200" dirty="0" smtClean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zh-TW" sz="1200" kern="1200" dirty="0" smtClean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〈標誌自我的成長：通過儀式與成年禮〉</a:t>
                      </a:r>
                      <a:endParaRPr lang="en-US" altLang="zh-TW" sz="1200" kern="1200" dirty="0" smtClean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/>
                </a:tc>
                <a:extLst>
                  <a:ext uri="{0D108BD9-81ED-4DB2-BD59-A6C34878D82A}">
                    <a16:rowId xmlns:a16="http://schemas.microsoft.com/office/drawing/2014/main" val="70103649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69098" y="655437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0" y="1771650"/>
            <a:ext cx="6467169" cy="4311649"/>
          </a:xfrm>
          <a:prstGeom prst="rect">
            <a:avLst/>
          </a:prstGeom>
        </p:spPr>
      </p:pic>
      <p:sp>
        <p:nvSpPr>
          <p:cNvPr id="8" name="五邊形 7"/>
          <p:cNvSpPr/>
          <p:nvPr/>
        </p:nvSpPr>
        <p:spPr>
          <a:xfrm>
            <a:off x="182711" y="1001909"/>
            <a:ext cx="1335405" cy="32242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164" y="1001909"/>
            <a:ext cx="143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習俗與儀式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95718" y="6479690"/>
            <a:ext cx="1027601" cy="3522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9427" y="6498802"/>
            <a:ext cx="124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21952"/>
              </p:ext>
            </p:extLst>
          </p:nvPr>
        </p:nvGraphicFramePr>
        <p:xfrm>
          <a:off x="190331" y="1151326"/>
          <a:ext cx="6491119" cy="85070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91119">
                  <a:extLst>
                    <a:ext uri="{9D8B030D-6E8A-4147-A177-3AD203B41FA5}">
                      <a16:colId xmlns:a16="http://schemas.microsoft.com/office/drawing/2014/main" val="2280100236"/>
                    </a:ext>
                  </a:extLst>
                </a:gridCol>
              </a:tblGrid>
              <a:tr h="8507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大湖文化的喪葬習俗，女性的陪葬品多以紡紗用的紡輪為主，而男性則以石矛頭，箭頭等狩獵工具之外，也有網墜，網墜可能是捕魚用具，考古學家認為可能反映墓主生前的職業，試著想想看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當代台灣社會喪葬習俗中，從哪些地方可以看出性別差異？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若現在喪葬俗仍然保留史前文化陪葬品的習俗，而且陪葬品往往反映死者生前的工作，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請問，現在男性和女性的陪葬品會有差異嗎？如果有，會是甚麼呢？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zh-TW" sz="12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02" marR="5502" marT="0" marB="0"/>
                </a:tc>
                <a:extLst>
                  <a:ext uri="{0D108BD9-81ED-4DB2-BD59-A6C34878D82A}">
                    <a16:rowId xmlns:a16="http://schemas.microsoft.com/office/drawing/2014/main" val="70103649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69098" y="655437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1" y="1436365"/>
            <a:ext cx="6432890" cy="4288795"/>
          </a:xfrm>
          <a:prstGeom prst="rect">
            <a:avLst/>
          </a:prstGeom>
        </p:spPr>
      </p:pic>
      <p:sp>
        <p:nvSpPr>
          <p:cNvPr id="7" name="五邊形 6"/>
          <p:cNvSpPr/>
          <p:nvPr/>
        </p:nvSpPr>
        <p:spPr>
          <a:xfrm>
            <a:off x="182711" y="1001909"/>
            <a:ext cx="1335405" cy="322427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-7621" y="1001909"/>
            <a:ext cx="143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性別分工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95718" y="6085990"/>
            <a:ext cx="1027601" cy="3522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6323" y="6099898"/>
            <a:ext cx="124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99877"/>
              </p:ext>
            </p:extLst>
          </p:nvPr>
        </p:nvGraphicFramePr>
        <p:xfrm>
          <a:off x="190331" y="1024769"/>
          <a:ext cx="6491119" cy="84430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91119">
                  <a:extLst>
                    <a:ext uri="{9D8B030D-6E8A-4147-A177-3AD203B41FA5}">
                      <a16:colId xmlns:a16="http://schemas.microsoft.com/office/drawing/2014/main" val="2280100236"/>
                    </a:ext>
                  </a:extLst>
                </a:gridCol>
              </a:tblGrid>
              <a:tr h="8443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25"/>
                        </a:spcAft>
                      </a:pPr>
                      <a:r>
                        <a:rPr lang="zh-TW" altLang="en-US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　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前，在一場以布農族女性為主角的論壇上，一位男性發言時提到，他認為布農族男人的角色是保衛部落、狩獵讓一家大小能溫飽等，言談中帶著一些驕傲。接著，一位年長的女性耆老用極其溫柔又尖銳的口氣回應：「你不要以為男人是支撐起部落的唯一，當男人狩獵空手而回的時候仍有飯吃，那是因為女人顧好了家裡的田；當男人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makavas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（取敵人首級）的時候，是女人在後面補刀和拿人頭。」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25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zh-TW" altLang="en-US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臺灣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原住民各族的社會制度架構多元，許多文獻多以家業繼承來定義此社群為父系或母系社會。但單純從此視角，並無法梳理各族群內部更細緻的性別分工及性別互動關係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25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例如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，被明確定義為父系社會布農族，具有由長男繼承、父系氏族制等明顯的父系社會表徵。但像是在男子的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malastapang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（報戰功）儀式中，卻必須要報母系氏族名；而一般認為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malastapang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是專屬男性的儀式，但在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Takitudu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（卓社群）系統中的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Kantavan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（干卓萬社），女性和男性則是一起報戰功的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25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此外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，織布一般認為是屬於女性的工作，但布農族的男性必須為妻子製造織布工具，妻子才會為家人製作衣服。這樣的性別角色分工，才完整構成布農族社會的樣貌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lang="en-US" altLang="zh-TW" sz="1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25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</a:t>
                      </a: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母系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社會的卑南族，除了女性繼承，還有特殊的男子會所制度。會所制度時常被誤解為由男性主導的社會結構，但從卑南族的視角來看並非如此。男子到了一定年紀後要進入少年會所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Takuvan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，接受集體訓練，接著再到青年會所</a:t>
                      </a:r>
                      <a:r>
                        <a:rPr lang="en-US" sz="12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Palakwan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，完成訓練後成為部落的公共財產，也才有結婚的資格。婚後離開會所「嫁」入女方家庭，一旦離婚或配偶死亡則再度回到會所居住。傳統上，男子一離開原生家庭、進入會所後，便不再返回。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本篇文章節錄自 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原視界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 2020-11-30/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原住民族女性的過去、現在與未來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文</a:t>
                      </a:r>
                      <a:r>
                        <a:rPr lang="en-US" sz="1200" b="1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Savungaz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Valincinan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egoe UI" panose="020B0502040204020203" pitchFamily="34" charset="0"/>
                        </a:rPr>
                        <a:t> / </a:t>
                      </a:r>
                      <a:r>
                        <a:rPr lang="en-US" sz="12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  <a:hlinkClick r:id="rId3"/>
                        </a:rPr>
                        <a:t>https://insight.ipcf.org.tw/article/373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kern="0" spc="4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03649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69098" y="655437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資料一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6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782" cy="9906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95341"/>
              </p:ext>
            </p:extLst>
          </p:nvPr>
        </p:nvGraphicFramePr>
        <p:xfrm>
          <a:off x="190331" y="1024769"/>
          <a:ext cx="6491119" cy="84430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91119">
                  <a:extLst>
                    <a:ext uri="{9D8B030D-6E8A-4147-A177-3AD203B41FA5}">
                      <a16:colId xmlns:a16="http://schemas.microsoft.com/office/drawing/2014/main" val="2280100236"/>
                    </a:ext>
                  </a:extLst>
                </a:gridCol>
              </a:tblGrid>
              <a:tr h="8443081">
                <a:tc>
                  <a:txBody>
                    <a:bodyPr/>
                    <a:lstStyle/>
                    <a:p>
                      <a:pPr indent="3251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在</a:t>
                      </a:r>
                      <a:r>
                        <a:rPr lang="zh-TW" sz="1200" kern="0" spc="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原住民媒體的新聞影像裡，可見到蘭嶼大船下水典禮中，達悟族的男人們扛著傳統拼板舟下水，並以身體體現達悟族的文化與尊嚴，陽光下，奮力划動的船槳濺著水花，族群文化在新聞影像中傳承著航向湛藍的海洋。阿美族的傳統海祭，男子依循年齡階級的部落禮序參與儀式，然而女子因著性別禁忌，在部落傳統的重要儀式裡，卻常是禁止進入祭場儀式而被禁絕在外的。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TW" sz="1200" kern="0" spc="4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　　</a:t>
                      </a:r>
                      <a:r>
                        <a:rPr lang="zh-TW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原住民</a:t>
                      </a:r>
                      <a:r>
                        <a:rPr lang="zh-TW" sz="1200" kern="0" spc="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族許多的禁忌都和性別相關，如蘭嶼大船下水時女人不能靠近，男人的獵具不能碰觸，懷孕的婦女不能進祭場，甚至懷孕婦女的丈夫也不能進入祭場等，以當代的眼光及視角來看，部分人會將之視為對女性的排除，然而以部落的視角而言，許多原住民族人會將之視為是遵循文化傳統的重要儀式，以及對女性的保護，所以會想要以祖先傳承下來的方式來面對祭儀，在性別視角和族群觀點之間，原住民族人常以保存文化做為優先的考量，對於性別的處遇並未將之視為是對女性的歧視。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    </a:t>
                      </a:r>
                      <a:r>
                        <a:rPr lang="zh-TW" altLang="en-US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en-US" altLang="zh-TW" sz="1200" kern="0" spc="4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　　</a:t>
                      </a:r>
                      <a:r>
                        <a:rPr lang="zh-TW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面對</a:t>
                      </a:r>
                      <a:r>
                        <a:rPr lang="zh-TW" sz="1200" kern="0" spc="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部落傳統文化的流失，許多部落族人常會以維護統祭儀與保存文化為優先，並視為是自己對部落的職責與使命，而性別意識的覺醒可能就會在族群意識的框架下被壓抑，或在維護文化傳統的使命感中以各種理由被忽略，然而族群與性別皆為文化面向上的重要向度，同時需檢證各種權力關係與抵抗不同形式的壓迫，因而在維護原住民傳統文化之時，以及在追尋族群身分與認同時，同樣需檢視部落性別平權的落實，或引發部落對性別議題的更大關注</a:t>
                      </a:r>
                      <a:r>
                        <a:rPr lang="zh-TW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en-US" altLang="zh-TW" sz="1200" kern="0" spc="4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本篇文章節錄自</a:t>
                      </a:r>
                      <a:r>
                        <a:rPr lang="en-US" sz="1200" u="sng" kern="0" spc="4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3"/>
                        </a:rPr>
                        <a:t>https://www.thenewslens.com/article/86376/fullpage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跨越族群性別空間與傳統禁忌：社會學的省思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200" kern="0" spc="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文：孫嘉穗（國立東華大學民族語言與傳播學系</a:t>
                      </a:r>
                      <a:r>
                        <a:rPr lang="zh-TW" sz="1200" kern="0" spc="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）</a:t>
                      </a:r>
                      <a:r>
                        <a:rPr lang="en-US" sz="1200" kern="0" spc="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03649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69098" y="655437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資料二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1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2875</Words>
  <Application>Microsoft Office PowerPoint</Application>
  <PresentationFormat>A4 紙張 (210x297 公釐)</PresentationFormat>
  <Paragraphs>264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Calibri Light</vt:lpstr>
      <vt:lpstr>Segoe UI</vt:lpstr>
      <vt:lpstr>Times New Roman</vt:lpstr>
      <vt:lpstr>Wingdings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南科館-林弘君</dc:creator>
  <cp:lastModifiedBy>南科館-林弘君</cp:lastModifiedBy>
  <cp:revision>85</cp:revision>
  <dcterms:created xsi:type="dcterms:W3CDTF">2023-12-20T02:48:59Z</dcterms:created>
  <dcterms:modified xsi:type="dcterms:W3CDTF">2023-12-28T10:15:26Z</dcterms:modified>
</cp:coreProperties>
</file>