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56" autoAdjust="0"/>
    <p:restoredTop sz="94660"/>
  </p:normalViewPr>
  <p:slideViewPr>
    <p:cSldViewPr snapToGrid="0">
      <p:cViewPr varScale="1">
        <p:scale>
          <a:sx n="78" d="100"/>
          <a:sy n="78" d="100"/>
        </p:scale>
        <p:origin x="315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567077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299252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253982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35728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986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74733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4" name="Content Placeholder 3"/>
          <p:cNvSpPr>
            <a:spLocks noGrp="1"/>
          </p:cNvSpPr>
          <p:nvPr>
            <p:ph sz="half" idx="2"/>
          </p:nvPr>
        </p:nvSpPr>
        <p:spPr>
          <a:xfrm>
            <a:off x="472381" y="3618442"/>
            <a:ext cx="2901255" cy="532218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編輯母片文字樣式</a:t>
            </a:r>
          </a:p>
        </p:txBody>
      </p:sp>
      <p:sp>
        <p:nvSpPr>
          <p:cNvPr id="6" name="Content Placeholder 5"/>
          <p:cNvSpPr>
            <a:spLocks noGrp="1"/>
          </p:cNvSpPr>
          <p:nvPr>
            <p:ph sz="quarter" idx="4"/>
          </p:nvPr>
        </p:nvSpPr>
        <p:spPr>
          <a:xfrm>
            <a:off x="3471863" y="3618442"/>
            <a:ext cx="2915543" cy="532218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978370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58761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89797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200138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9918ADD6-615D-45C7-91A8-48996A10C653}" type="datetimeFigureOut">
              <a:rPr lang="zh-TW" altLang="en-US" smtClean="0"/>
              <a:t>2023/12/28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1075892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18ADD6-615D-45C7-91A8-48996A10C653}" type="datetimeFigureOut">
              <a:rPr lang="zh-TW" altLang="en-US" smtClean="0"/>
              <a:t>2023/12/28</a:t>
            </a:fld>
            <a:endParaRPr lang="zh-TW"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DA04925-2E93-4C11-AE0F-7BA0134FE425}" type="slidenum">
              <a:rPr lang="zh-TW" altLang="en-US" smtClean="0"/>
              <a:t>‹#›</a:t>
            </a:fld>
            <a:endParaRPr lang="zh-TW" altLang="en-US"/>
          </a:p>
        </p:txBody>
      </p:sp>
    </p:spTree>
    <p:extLst>
      <p:ext uri="{BB962C8B-B14F-4D97-AF65-F5344CB8AC3E}">
        <p14:creationId xmlns:p14="http://schemas.microsoft.com/office/powerpoint/2010/main" val="699402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uNKb9Lk2E9U"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7" name="表格 6"/>
          <p:cNvGraphicFramePr>
            <a:graphicFrameLocks noGrp="1"/>
          </p:cNvGraphicFramePr>
          <p:nvPr>
            <p:extLst>
              <p:ext uri="{D42A27DB-BD31-4B8C-83A1-F6EECF244321}">
                <p14:modId xmlns:p14="http://schemas.microsoft.com/office/powerpoint/2010/main" val="993859085"/>
              </p:ext>
            </p:extLst>
          </p:nvPr>
        </p:nvGraphicFramePr>
        <p:xfrm>
          <a:off x="198419" y="1167454"/>
          <a:ext cx="6474941" cy="8320286"/>
        </p:xfrm>
        <a:graphic>
          <a:graphicData uri="http://schemas.openxmlformats.org/drawingml/2006/table">
            <a:tbl>
              <a:tblPr>
                <a:tableStyleId>{616DA210-FB5B-4158-B5E0-FEB733F419BA}</a:tableStyleId>
              </a:tblPr>
              <a:tblGrid>
                <a:gridCol w="630256">
                  <a:extLst>
                    <a:ext uri="{9D8B030D-6E8A-4147-A177-3AD203B41FA5}">
                      <a16:colId xmlns:a16="http://schemas.microsoft.com/office/drawing/2014/main" val="1834619947"/>
                    </a:ext>
                  </a:extLst>
                </a:gridCol>
                <a:gridCol w="1127125">
                  <a:extLst>
                    <a:ext uri="{9D8B030D-6E8A-4147-A177-3AD203B41FA5}">
                      <a16:colId xmlns:a16="http://schemas.microsoft.com/office/drawing/2014/main" val="3865216896"/>
                    </a:ext>
                  </a:extLst>
                </a:gridCol>
                <a:gridCol w="2146896">
                  <a:extLst>
                    <a:ext uri="{9D8B030D-6E8A-4147-A177-3AD203B41FA5}">
                      <a16:colId xmlns:a16="http://schemas.microsoft.com/office/drawing/2014/main" val="2932385183"/>
                    </a:ext>
                  </a:extLst>
                </a:gridCol>
                <a:gridCol w="968499">
                  <a:extLst>
                    <a:ext uri="{9D8B030D-6E8A-4147-A177-3AD203B41FA5}">
                      <a16:colId xmlns:a16="http://schemas.microsoft.com/office/drawing/2014/main" val="118498580"/>
                    </a:ext>
                  </a:extLst>
                </a:gridCol>
                <a:gridCol w="1602165">
                  <a:extLst>
                    <a:ext uri="{9D8B030D-6E8A-4147-A177-3AD203B41FA5}">
                      <a16:colId xmlns:a16="http://schemas.microsoft.com/office/drawing/2014/main" val="607341197"/>
                    </a:ext>
                  </a:extLst>
                </a:gridCol>
              </a:tblGrid>
              <a:tr h="381946">
                <a:tc gridSpan="2">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單元</a:t>
                      </a:r>
                    </a:p>
                  </a:txBody>
                  <a:tcPr marL="11624" marR="11624" marT="0" marB="0" anchor="ctr">
                    <a:solidFill>
                      <a:schemeClr val="accent2">
                        <a:lumMod val="20000"/>
                        <a:lumOff val="80000"/>
                      </a:schemeClr>
                    </a:solidFill>
                  </a:tcPr>
                </a:tc>
                <a:tc hMerge="1">
                  <a:txBody>
                    <a:bodyPr/>
                    <a:lstStyle/>
                    <a:p>
                      <a:endParaRPr lang="zh-TW" altLang="en-US"/>
                    </a:p>
                  </a:txBody>
                  <a:tcPr/>
                </a:tc>
                <a:tc>
                  <a:txBody>
                    <a:bodyPr/>
                    <a:lstStyle/>
                    <a:p>
                      <a:pPr>
                        <a:lnSpc>
                          <a:spcPct val="150000"/>
                        </a:lnSpc>
                        <a:spcAft>
                          <a:spcPts val="0"/>
                        </a:spcAft>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疾病與醫療</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設計者</a:t>
                      </a:r>
                    </a:p>
                  </a:txBody>
                  <a:tcPr marL="11624" marR="11624" marT="0" marB="0" anchor="ctr"/>
                </a:tc>
                <a:tc>
                  <a:txBody>
                    <a:bodyPr/>
                    <a:lstStyle/>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聖功女中黃健凱</a:t>
                      </a:r>
                    </a:p>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新豐高中蘇瑛慧</a:t>
                      </a:r>
                      <a:endParaRPr lang="zh-TW" sz="1100" kern="100" dirty="0">
                        <a:effectLst/>
                        <a:latin typeface="微軟正黑體" panose="020B0604030504040204" pitchFamily="34" charset="-120"/>
                        <a:ea typeface="微軟正黑體" panose="020B0604030504040204" pitchFamily="34" charset="-120"/>
                      </a:endParaRPr>
                    </a:p>
                  </a:txBody>
                  <a:tcPr marL="11624" marR="11624" marT="0" marB="0" anchor="ctr"/>
                </a:tc>
                <a:extLst>
                  <a:ext uri="{0D108BD9-81ED-4DB2-BD59-A6C34878D82A}">
                    <a16:rowId xmlns:a16="http://schemas.microsoft.com/office/drawing/2014/main" val="3069609542"/>
                  </a:ext>
                </a:extLst>
              </a:tr>
              <a:tr h="381000">
                <a:tc gridSpan="2">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南科考古館資料來源</a:t>
                      </a:r>
                    </a:p>
                  </a:txBody>
                  <a:tcPr marL="11624" marR="11624" marT="0" marB="0" anchor="ctr">
                    <a:solidFill>
                      <a:schemeClr val="accent2">
                        <a:lumMod val="20000"/>
                        <a:lumOff val="80000"/>
                      </a:schemeClr>
                    </a:solidFill>
                  </a:tcPr>
                </a:tc>
                <a:tc hMerge="1">
                  <a:txBody>
                    <a:bodyPr/>
                    <a:lstStyle/>
                    <a:p>
                      <a:endParaRPr lang="zh-TW" altLang="en-US"/>
                    </a:p>
                  </a:txBody>
                  <a:tcPr/>
                </a:tc>
                <a:tc gridSpan="3">
                  <a:txBody>
                    <a:bodyPr/>
                    <a:lstStyle/>
                    <a:p>
                      <a:pPr marL="171450" lvl="0" indent="-171450" fontAlgn="base">
                        <a:lnSpc>
                          <a:spcPct val="150000"/>
                        </a:lnSpc>
                        <a:buFont typeface="Wingdings" panose="05000000000000000000" pitchFamily="2" charset="2"/>
                        <a:buChar char="ü"/>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我們活過：考古人骨遺骸暨墓葬展</a:t>
                      </a:r>
                    </a:p>
                    <a:p>
                      <a:pPr marL="171450" lvl="0" indent="-171450" fontAlgn="base">
                        <a:lnSpc>
                          <a:spcPct val="150000"/>
                        </a:lnSpc>
                        <a:buFont typeface="Wingdings" panose="05000000000000000000" pitchFamily="2" charset="2"/>
                        <a:buChar char="ü"/>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南科考古館線上資源</a:t>
                      </a:r>
                    </a:p>
                    <a:p>
                      <a:pPr marL="171450" indent="-171450">
                        <a:lnSpc>
                          <a:spcPct val="150000"/>
                        </a:lnSpc>
                        <a:buFont typeface="Wingdings" panose="05000000000000000000" pitchFamily="2" charset="2"/>
                        <a:buChar char="ü"/>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《南科的古文明》</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68803548"/>
                  </a:ext>
                </a:extLst>
              </a:tr>
              <a:tr h="381000">
                <a:tc gridSpan="2">
                  <a:txBody>
                    <a:bodyPr/>
                    <a:lstStyle/>
                    <a:p>
                      <a:pPr algn="ctr">
                        <a:lnSpc>
                          <a:spcPct val="150000"/>
                        </a:lnSpc>
                        <a:spcAft>
                          <a:spcPts val="0"/>
                        </a:spcAft>
                      </a:pPr>
                      <a:r>
                        <a:rPr lang="zh-TW" altLang="en-US" sz="1400" b="1" kern="100"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設計形式</a:t>
                      </a:r>
                      <a:endPar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txBody>
                  <a:tcPr marL="11624" marR="11624" marT="0" marB="0" anchor="ctr">
                    <a:solidFill>
                      <a:schemeClr val="accent2">
                        <a:lumMod val="20000"/>
                        <a:lumOff val="80000"/>
                      </a:schemeClr>
                    </a:solidFill>
                  </a:tcPr>
                </a:tc>
                <a:tc hMerge="1">
                  <a:txBody>
                    <a:bodyPr/>
                    <a:lstStyle/>
                    <a:p>
                      <a:endParaRPr lang="zh-TW" altLang="en-US"/>
                    </a:p>
                  </a:txBody>
                  <a:tcPr/>
                </a:tc>
                <a:tc gridSpan="3">
                  <a:txBody>
                    <a:bodyPr/>
                    <a:lstStyle/>
                    <a:p>
                      <a:pPr>
                        <a:lnSpc>
                          <a:spcPct val="150000"/>
                        </a:lnSpc>
                        <a:spcBef>
                          <a:spcPts val="1200"/>
                        </a:spcBef>
                        <a:spcAft>
                          <a:spcPts val="1200"/>
                        </a:spcAft>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文本閱讀，圖像解析</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655210700"/>
                  </a:ext>
                </a:extLst>
              </a:tr>
              <a:tr h="3959113">
                <a:tc gridSpan="2">
                  <a:txBody>
                    <a:bodyPr/>
                    <a:lstStyle/>
                    <a:p>
                      <a:pPr algn="ctr">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設計理念簡介</a:t>
                      </a:r>
                    </a:p>
                  </a:txBody>
                  <a:tcPr marL="11624" marR="11624" marT="0" marB="0" anchor="ctr">
                    <a:solidFill>
                      <a:schemeClr val="accent2">
                        <a:lumMod val="20000"/>
                        <a:lumOff val="80000"/>
                      </a:schemeClr>
                    </a:solidFill>
                  </a:tcPr>
                </a:tc>
                <a:tc hMerge="1">
                  <a:txBody>
                    <a:bodyPr/>
                    <a:lstStyle/>
                    <a:p>
                      <a:endParaRPr lang="zh-TW" altLang="en-US"/>
                    </a:p>
                  </a:txBody>
                  <a:tcPr/>
                </a:tc>
                <a:tc gridSpan="3">
                  <a:txBody>
                    <a:bodyPr/>
                    <a:lstStyle/>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本教案主要針對高三選修歷史</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下</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之「醫療與科技」單元中的醫療部分，設計單元前的引起動機和後面的學生習作。</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引起動機部分</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本單元藉由高三學生的個人經驗引起動機，讓學生覺察自己身體病痛或疾病發生的原因，帶領學生了解原來透過考古發現，我們將能從史前人類的骨骼、牙齒推敲他們的身體病痛或生活環境</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0">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二、後面的活動設計</a:t>
                      </a:r>
                    </a:p>
                    <a:p>
                      <a:pPr lvl="1" algn="just">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回顧整理本單元的內容，現代的科技文明是歷經幾個時代的變革而產生，早期的進步主要來自於「器具」的更新，逐步進化為科學技術，請學生思考史前時代的所謂「科技</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工具」有哪些及如何發展？為了生存而勞動甚至發動戰爭，可能在哪些部位發生傷害？工具的革新痕跡在哪些遺址可找到證明？時至現代，我們又是怎麼運用現代科技檢視史前文物？藉此引導學生更完整認識科技及醫療的發展。</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dirty="0"/>
                    </a:p>
                  </a:txBody>
                  <a:tcPr/>
                </a:tc>
                <a:extLst>
                  <a:ext uri="{0D108BD9-81ED-4DB2-BD59-A6C34878D82A}">
                    <a16:rowId xmlns:a16="http://schemas.microsoft.com/office/drawing/2014/main" val="1099762605"/>
                  </a:ext>
                </a:extLst>
              </a:tr>
              <a:tr h="414013">
                <a:tc gridSpan="5">
                  <a:txBody>
                    <a:bodyPr/>
                    <a:lstStyle/>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教學活動設計</a:t>
                      </a:r>
                    </a:p>
                  </a:txBody>
                  <a:tcPr marL="11624" marR="11624" marT="0" marB="0" anchor="ctr">
                    <a:solidFill>
                      <a:schemeClr val="accent2">
                        <a:lumMod val="60000"/>
                        <a:lumOff val="4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a:p>
                  </a:txBody>
                  <a:tcPr/>
                </a:tc>
                <a:extLst>
                  <a:ext uri="{0D108BD9-81ED-4DB2-BD59-A6C34878D82A}">
                    <a16:rowId xmlns:a16="http://schemas.microsoft.com/office/drawing/2014/main" val="554129287"/>
                  </a:ext>
                </a:extLst>
              </a:tr>
              <a:tr h="1298062">
                <a:tc rowSpan="2">
                  <a:txBody>
                    <a:bodyPr/>
                    <a:lstStyle/>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核心</a:t>
                      </a:r>
                    </a:p>
                    <a:p>
                      <a:pPr algn="ctr">
                        <a:lnSpc>
                          <a:spcPts val="18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素養</a:t>
                      </a:r>
                    </a:p>
                  </a:txBody>
                  <a:tcPr marL="11624" marR="11624" marT="0" marB="0" anchor="ctr">
                    <a:solidFill>
                      <a:schemeClr val="accent2">
                        <a:lumMod val="60000"/>
                        <a:lumOff val="40000"/>
                      </a:schemeClr>
                    </a:solidFill>
                  </a:tcPr>
                </a:tc>
                <a:tc>
                  <a:txBody>
                    <a:bodyPr/>
                    <a:lstStyle/>
                    <a:p>
                      <a:pPr algn="ctr">
                        <a:lnSpc>
                          <a:spcPct val="150000"/>
                        </a:lnSpc>
                        <a:spcAft>
                          <a:spcPts val="0"/>
                        </a:spcAft>
                      </a:pPr>
                      <a:r>
                        <a:rPr lang="zh-TW" sz="1200" kern="100" dirty="0">
                          <a:effectLst/>
                          <a:latin typeface="微軟正黑體" panose="020B0604030504040204" pitchFamily="34" charset="-120"/>
                          <a:ea typeface="微軟正黑體" panose="020B0604030504040204" pitchFamily="34" charset="-120"/>
                        </a:rPr>
                        <a:t>總綱核心素養</a:t>
                      </a:r>
                    </a:p>
                  </a:txBody>
                  <a:tcPr marL="11624" marR="11624" marT="0" marB="0" anchor="ctr">
                    <a:noFill/>
                  </a:tcPr>
                </a:tc>
                <a:tc gridSpan="3">
                  <a:txBody>
                    <a:bodyPr/>
                    <a:lstStyle/>
                    <a:p>
                      <a:pPr>
                        <a:lnSpc>
                          <a:spcPct val="150000"/>
                        </a:lnSpc>
                      </a:pP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身心素質與自我精進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系統思考與解決問題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規劃執行與創新應變</a:t>
                      </a:r>
                    </a:p>
                    <a:p>
                      <a:pPr>
                        <a:lnSpc>
                          <a:spcPct val="150000"/>
                        </a:lnSpc>
                      </a:pP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符號運用與溝通表達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科技資訊與媒體素養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B3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藝術涵養與美感素養</a:t>
                      </a:r>
                    </a:p>
                    <a:p>
                      <a:pPr>
                        <a:lnSpc>
                          <a:spcPct val="150000"/>
                        </a:lnSpc>
                      </a:pP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道德實踐與公民意識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C2</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人際關係與團隊合作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C3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多元文化與國際理解</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4088439770"/>
                  </a:ext>
                </a:extLst>
              </a:tr>
              <a:tr h="428196">
                <a:tc vMerge="1">
                  <a:txBody>
                    <a:bodyPr/>
                    <a:lstStyle/>
                    <a:p>
                      <a:endParaRPr lang="zh-TW" altLang="en-US"/>
                    </a:p>
                  </a:txBody>
                  <a:tcPr/>
                </a:tc>
                <a:tc>
                  <a:txBody>
                    <a:bodyPr/>
                    <a:lstStyle/>
                    <a:p>
                      <a:pPr algn="ctr">
                        <a:lnSpc>
                          <a:spcPct val="150000"/>
                        </a:lnSpc>
                        <a:spcAft>
                          <a:spcPts val="0"/>
                        </a:spcAft>
                      </a:pPr>
                      <a:r>
                        <a:rPr lang="zh-TW" sz="1200" kern="100" dirty="0">
                          <a:effectLst/>
                          <a:latin typeface="微軟正黑體" panose="020B0604030504040204" pitchFamily="34" charset="-120"/>
                          <a:ea typeface="微軟正黑體" panose="020B0604030504040204" pitchFamily="34" charset="-120"/>
                        </a:rPr>
                        <a:t>社會</a:t>
                      </a:r>
                      <a:r>
                        <a:rPr lang="zh-TW" sz="1200" kern="100" dirty="0" smtClean="0">
                          <a:effectLst/>
                          <a:latin typeface="微軟正黑體" panose="020B0604030504040204" pitchFamily="34" charset="-120"/>
                          <a:ea typeface="微軟正黑體" panose="020B0604030504040204" pitchFamily="34" charset="-120"/>
                        </a:rPr>
                        <a:t>領域</a:t>
                      </a: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ct val="150000"/>
                        </a:lnSpc>
                        <a:spcAft>
                          <a:spcPts val="0"/>
                        </a:spcAft>
                      </a:pPr>
                      <a:r>
                        <a:rPr lang="zh-TW" sz="1200" kern="100" dirty="0" smtClean="0">
                          <a:effectLst/>
                          <a:latin typeface="微軟正黑體" panose="020B0604030504040204" pitchFamily="34" charset="-120"/>
                          <a:ea typeface="微軟正黑體" panose="020B0604030504040204" pitchFamily="34" charset="-120"/>
                        </a:rPr>
                        <a:t>核心</a:t>
                      </a:r>
                      <a:r>
                        <a:rPr lang="zh-TW" sz="1200" kern="100" dirty="0">
                          <a:effectLst/>
                          <a:latin typeface="微軟正黑體" panose="020B0604030504040204" pitchFamily="34" charset="-120"/>
                          <a:ea typeface="微軟正黑體" panose="020B0604030504040204" pitchFamily="34" charset="-120"/>
                        </a:rPr>
                        <a:t>素養</a:t>
                      </a:r>
                    </a:p>
                  </a:txBody>
                  <a:tcPr marL="11624" marR="11624" marT="0" marB="0" anchor="ctr">
                    <a:noFill/>
                  </a:tcPr>
                </a:tc>
                <a:tc gridSpan="3">
                  <a:txBody>
                    <a:bodyPr/>
                    <a:lstStyle/>
                    <a:p>
                      <a:pPr>
                        <a:lnSpc>
                          <a:spcPct val="150000"/>
                        </a:lnSpc>
                        <a:spcAft>
                          <a:spcPts val="0"/>
                        </a:spcAft>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社</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-U-C3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珍視自我文化的價值，尊重並肯認多元文化，關心全球議題，以拓展國際視野，提升國際移動力。</a:t>
                      </a:r>
                      <a:endParaRPr lang="zh-TW" sz="1200" kern="100" dirty="0">
                        <a:effectLst/>
                        <a:latin typeface="微軟正黑體" panose="020B0604030504040204" pitchFamily="34" charset="-120"/>
                        <a:ea typeface="微軟正黑體" panose="020B0604030504040204" pitchFamily="34" charset="-120"/>
                      </a:endParaRPr>
                    </a:p>
                  </a:txBody>
                  <a:tcPr marL="11624" marR="11624" marT="0" marB="0" anchor="ctr"/>
                </a:tc>
                <a:tc hMerge="1">
                  <a:txBody>
                    <a:bodyPr/>
                    <a:lstStyle/>
                    <a:p>
                      <a:endParaRPr lang="zh-TW" altLang="en-US"/>
                    </a:p>
                  </a:txBody>
                  <a:tcPr/>
                </a:tc>
                <a:tc hMerge="1">
                  <a:txBody>
                    <a:bodyPr/>
                    <a:lstStyle/>
                    <a:p>
                      <a:endParaRPr lang="zh-TW" altLang="en-US" dirty="0"/>
                    </a:p>
                  </a:txBody>
                  <a:tcPr/>
                </a:tc>
                <a:extLst>
                  <a:ext uri="{0D108BD9-81ED-4DB2-BD59-A6C34878D82A}">
                    <a16:rowId xmlns:a16="http://schemas.microsoft.com/office/drawing/2014/main" val="760796446"/>
                  </a:ext>
                </a:extLst>
              </a:tr>
            </a:tbl>
          </a:graphicData>
        </a:graphic>
      </p:graphicFrame>
      <p:sp>
        <p:nvSpPr>
          <p:cNvPr id="8" name="文字方塊 7"/>
          <p:cNvSpPr txBox="1"/>
          <p:nvPr/>
        </p:nvSpPr>
        <p:spPr>
          <a:xfrm>
            <a:off x="688983" y="711625"/>
            <a:ext cx="5489395" cy="369332"/>
          </a:xfrm>
          <a:prstGeom prst="rect">
            <a:avLst/>
          </a:prstGeom>
          <a:noFill/>
        </p:spPr>
        <p:txBody>
          <a:bodyPr wrap="square" rtlCol="0">
            <a:spAutoFit/>
          </a:bodyPr>
          <a:lstStyle/>
          <a:p>
            <a:r>
              <a:rPr lang="zh-TW" altLang="zh-TW" b="1" dirty="0">
                <a:latin typeface="微軟正黑體" panose="020B0604030504040204" pitchFamily="34" charset="-120"/>
                <a:ea typeface="微軟正黑體" panose="020B0604030504040204" pitchFamily="34" charset="-120"/>
              </a:rPr>
              <a:t>南科考古館資源融入高</a:t>
            </a:r>
            <a:r>
              <a:rPr lang="zh-TW" altLang="zh-TW" b="1" dirty="0" smtClean="0">
                <a:latin typeface="微軟正黑體" panose="020B0604030504040204" pitchFamily="34" charset="-120"/>
                <a:ea typeface="微軟正黑體" panose="020B0604030504040204" pitchFamily="34" charset="-120"/>
              </a:rPr>
              <a:t>三教學設計</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疾病與醫療</a:t>
            </a:r>
            <a:r>
              <a:rPr lang="en-US" altLang="zh-TW" b="1" dirty="0" smtClean="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21211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587137343"/>
              </p:ext>
            </p:extLst>
          </p:nvPr>
        </p:nvGraphicFramePr>
        <p:xfrm>
          <a:off x="204955" y="842398"/>
          <a:ext cx="6461871" cy="7684702"/>
        </p:xfrm>
        <a:graphic>
          <a:graphicData uri="http://schemas.openxmlformats.org/drawingml/2006/table">
            <a:tbl>
              <a:tblPr>
                <a:tableStyleId>{5940675A-B579-460E-94D1-54222C63F5DA}</a:tableStyleId>
              </a:tblPr>
              <a:tblGrid>
                <a:gridCol w="1275790">
                  <a:extLst>
                    <a:ext uri="{9D8B030D-6E8A-4147-A177-3AD203B41FA5}">
                      <a16:colId xmlns:a16="http://schemas.microsoft.com/office/drawing/2014/main" val="2280100236"/>
                    </a:ext>
                  </a:extLst>
                </a:gridCol>
                <a:gridCol w="757346">
                  <a:extLst>
                    <a:ext uri="{9D8B030D-6E8A-4147-A177-3AD203B41FA5}">
                      <a16:colId xmlns:a16="http://schemas.microsoft.com/office/drawing/2014/main" val="3493585362"/>
                    </a:ext>
                  </a:extLst>
                </a:gridCol>
                <a:gridCol w="3692809">
                  <a:extLst>
                    <a:ext uri="{9D8B030D-6E8A-4147-A177-3AD203B41FA5}">
                      <a16:colId xmlns:a16="http://schemas.microsoft.com/office/drawing/2014/main" val="3156844831"/>
                    </a:ext>
                  </a:extLst>
                </a:gridCol>
                <a:gridCol w="735926">
                  <a:extLst>
                    <a:ext uri="{9D8B030D-6E8A-4147-A177-3AD203B41FA5}">
                      <a16:colId xmlns:a16="http://schemas.microsoft.com/office/drawing/2014/main" val="579068669"/>
                    </a:ext>
                  </a:extLst>
                </a:gridCol>
              </a:tblGrid>
              <a:tr h="263024">
                <a:tc rowSpan="2">
                  <a:txBody>
                    <a:bodyPr/>
                    <a:lstStyle/>
                    <a:p>
                      <a:pPr marL="0" algn="ctr" defTabSz="685800" rtl="0" eaLnBrk="1" latinLnBrk="0" hangingPunct="1">
                        <a:lnSpc>
                          <a:spcPct val="150000"/>
                        </a:lnSpc>
                        <a:spcAft>
                          <a:spcPts val="0"/>
                        </a:spcAft>
                      </a:pPr>
                      <a:r>
                        <a:rPr lang="zh-TW" sz="1400" b="1" kern="100" dirty="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大概念</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2">
                        <a:lumMod val="20000"/>
                        <a:lumOff val="80000"/>
                      </a:schemeClr>
                    </a:solidFill>
                  </a:tcPr>
                </a:tc>
                <a:tc>
                  <a:txBody>
                    <a:bodyPr/>
                    <a:lstStyle/>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核心概念</a:t>
                      </a:r>
                    </a:p>
                  </a:txBody>
                  <a:tcPr marL="5502" marR="5502" marT="0" marB="0" anchor="ctr"/>
                </a:tc>
                <a:tc gridSpan="2">
                  <a:txBody>
                    <a:bodyPr/>
                    <a:lstStyle/>
                    <a:p>
                      <a:pPr>
                        <a:lnSpc>
                          <a:spcPct val="150000"/>
                        </a:lnSpc>
                        <a:spcAft>
                          <a:spcPts val="0"/>
                        </a:spcAft>
                      </a:pPr>
                      <a:r>
                        <a:rPr lang="zh-TW" altLang="en-US" sz="1200" kern="100" dirty="0" smtClean="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差異</a:t>
                      </a:r>
                      <a:r>
                        <a:rPr lang="zh-TW" sz="1200" kern="100" dirty="0">
                          <a:effectLst/>
                          <a:latin typeface="微軟正黑體" panose="020B0604030504040204" pitchFamily="34" charset="-120"/>
                          <a:ea typeface="微軟正黑體" panose="020B0604030504040204" pitchFamily="34" charset="-120"/>
                        </a:rPr>
                        <a:t>與多元</a:t>
                      </a:r>
                      <a:r>
                        <a:rPr lang="en-US" sz="1200" kern="100" dirty="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選擇</a:t>
                      </a:r>
                      <a:r>
                        <a:rPr lang="zh-TW" sz="1200" kern="100" dirty="0">
                          <a:effectLst/>
                          <a:latin typeface="微軟正黑體" panose="020B0604030504040204" pitchFamily="34" charset="-120"/>
                          <a:ea typeface="微軟正黑體" panose="020B0604030504040204" pitchFamily="34" charset="-120"/>
                        </a:rPr>
                        <a:t>與責任</a:t>
                      </a:r>
                      <a:r>
                        <a:rPr lang="en-US" sz="1200" kern="100" dirty="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互動</a:t>
                      </a:r>
                      <a:r>
                        <a:rPr lang="zh-TW" sz="1200" kern="100" dirty="0">
                          <a:effectLst/>
                          <a:latin typeface="微軟正黑體" panose="020B0604030504040204" pitchFamily="34" charset="-120"/>
                          <a:ea typeface="微軟正黑體" panose="020B0604030504040204" pitchFamily="34" charset="-120"/>
                        </a:rPr>
                        <a:t>與關聯</a:t>
                      </a:r>
                      <a:r>
                        <a:rPr lang="en-US" sz="1200" kern="100" dirty="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變遷</a:t>
                      </a:r>
                      <a:r>
                        <a:rPr lang="zh-TW" sz="1200" kern="100" dirty="0">
                          <a:effectLst/>
                          <a:latin typeface="微軟正黑體" panose="020B0604030504040204" pitchFamily="34" charset="-120"/>
                          <a:ea typeface="微軟正黑體" panose="020B0604030504040204" pitchFamily="34" charset="-120"/>
                        </a:rPr>
                        <a:t>與因果</a:t>
                      </a:r>
                    </a:p>
                  </a:txBody>
                  <a:tcPr marL="5502" marR="5502" marT="0" marB="0" anchor="ctr"/>
                </a:tc>
                <a:tc hMerge="1">
                  <a:txBody>
                    <a:bodyPr/>
                    <a:lstStyle/>
                    <a:p>
                      <a:endParaRPr lang="zh-TW" altLang="en-US"/>
                    </a:p>
                  </a:txBody>
                  <a:tcPr/>
                </a:tc>
                <a:extLst>
                  <a:ext uri="{0D108BD9-81ED-4DB2-BD59-A6C34878D82A}">
                    <a16:rowId xmlns:a16="http://schemas.microsoft.com/office/drawing/2014/main" val="4021444585"/>
                  </a:ext>
                </a:extLst>
              </a:tr>
              <a:tr h="263024">
                <a:tc vMerge="1">
                  <a:txBody>
                    <a:bodyPr/>
                    <a:lstStyle/>
                    <a:p>
                      <a:endParaRPr lang="zh-TW" altLang="en-US"/>
                    </a:p>
                  </a:txBody>
                  <a:tcPr/>
                </a:tc>
                <a:tc>
                  <a:txBody>
                    <a:bodyPr/>
                    <a:lstStyle/>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學科特性</a:t>
                      </a:r>
                    </a:p>
                  </a:txBody>
                  <a:tcPr marL="5502" marR="5502" marT="0" marB="0" anchor="ctr"/>
                </a:tc>
                <a:tc gridSpan="2">
                  <a:txBody>
                    <a:bodyPr/>
                    <a:lstStyle/>
                    <a:p>
                      <a:pPr>
                        <a:lnSpc>
                          <a:spcPct val="150000"/>
                        </a:lnSpc>
                        <a:spcAft>
                          <a:spcPts val="0"/>
                        </a:spcAft>
                      </a:pPr>
                      <a:r>
                        <a:rPr lang="zh-TW" altLang="en-US" sz="1200" kern="100" dirty="0" smtClean="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時序</a:t>
                      </a:r>
                      <a:r>
                        <a:rPr lang="zh-TW" sz="1200" kern="100" dirty="0">
                          <a:effectLst/>
                          <a:latin typeface="微軟正黑體" panose="020B0604030504040204" pitchFamily="34" charset="-120"/>
                          <a:ea typeface="微軟正黑體" panose="020B0604030504040204" pitchFamily="34" charset="-120"/>
                        </a:rPr>
                        <a:t>變遷</a:t>
                      </a:r>
                      <a:r>
                        <a:rPr lang="en-US" sz="1200" kern="100" dirty="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歷史</a:t>
                      </a:r>
                      <a:r>
                        <a:rPr lang="zh-TW" sz="1200" kern="100" dirty="0">
                          <a:effectLst/>
                          <a:latin typeface="微軟正黑體" panose="020B0604030504040204" pitchFamily="34" charset="-120"/>
                          <a:ea typeface="微軟正黑體" panose="020B0604030504040204" pitchFamily="34" charset="-120"/>
                        </a:rPr>
                        <a:t>理解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歷史</a:t>
                      </a:r>
                      <a:r>
                        <a:rPr lang="zh-TW" sz="1200" kern="100" dirty="0">
                          <a:effectLst/>
                          <a:latin typeface="微軟正黑體" panose="020B0604030504040204" pitchFamily="34" charset="-120"/>
                          <a:ea typeface="微軟正黑體" panose="020B0604030504040204" pitchFamily="34" charset="-120"/>
                        </a:rPr>
                        <a:t>解釋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史料</a:t>
                      </a:r>
                      <a:r>
                        <a:rPr lang="zh-TW" sz="1200" kern="100" dirty="0">
                          <a:effectLst/>
                          <a:latin typeface="微軟正黑體" panose="020B0604030504040204" pitchFamily="34" charset="-120"/>
                          <a:ea typeface="微軟正黑體" panose="020B0604030504040204" pitchFamily="34" charset="-120"/>
                        </a:rPr>
                        <a:t>證據</a:t>
                      </a:r>
                      <a:r>
                        <a:rPr lang="en-US" sz="1200" kern="100" dirty="0">
                          <a:effectLst/>
                          <a:latin typeface="微軟正黑體" panose="020B0604030504040204" pitchFamily="34" charset="-120"/>
                          <a:ea typeface="微軟正黑體" panose="020B0604030504040204" pitchFamily="34" charset="-120"/>
                        </a:rPr>
                        <a:t>  </a:t>
                      </a:r>
                      <a:r>
                        <a:rPr lang="zh-TW" altLang="en-US" sz="1200" kern="100" dirty="0" smtClean="0">
                          <a:effectLst/>
                          <a:latin typeface="微軟正黑體" panose="020B0604030504040204" pitchFamily="34" charset="-120"/>
                          <a:ea typeface="微軟正黑體" panose="020B0604030504040204" pitchFamily="34" charset="-120"/>
                          <a:sym typeface="Wingdings 2" panose="05020102010507070707" pitchFamily="18" charset="2"/>
                        </a:rPr>
                        <a:t></a:t>
                      </a:r>
                      <a:r>
                        <a:rPr lang="zh-TW" sz="1200" kern="100" dirty="0" smtClean="0">
                          <a:effectLst/>
                          <a:latin typeface="微軟正黑體" panose="020B0604030504040204" pitchFamily="34" charset="-120"/>
                          <a:ea typeface="微軟正黑體" panose="020B0604030504040204" pitchFamily="34" charset="-120"/>
                        </a:rPr>
                        <a:t>實</a:t>
                      </a:r>
                      <a:r>
                        <a:rPr lang="zh-TW" sz="1200" kern="100" dirty="0">
                          <a:effectLst/>
                          <a:latin typeface="微軟正黑體" panose="020B0604030504040204" pitchFamily="34" charset="-120"/>
                          <a:ea typeface="微軟正黑體" panose="020B0604030504040204" pitchFamily="34" charset="-120"/>
                        </a:rPr>
                        <a:t>作與參與</a:t>
                      </a:r>
                    </a:p>
                  </a:txBody>
                  <a:tcPr marL="5502" marR="5502" marT="0" marB="0" anchor="ctr"/>
                </a:tc>
                <a:tc hMerge="1">
                  <a:txBody>
                    <a:bodyPr/>
                    <a:lstStyle/>
                    <a:p>
                      <a:endParaRPr lang="zh-TW" altLang="en-US"/>
                    </a:p>
                  </a:txBody>
                  <a:tcPr/>
                </a:tc>
                <a:extLst>
                  <a:ext uri="{0D108BD9-81ED-4DB2-BD59-A6C34878D82A}">
                    <a16:rowId xmlns:a16="http://schemas.microsoft.com/office/drawing/2014/main" val="338439794"/>
                  </a:ext>
                </a:extLst>
              </a:tr>
              <a:tr h="657558">
                <a:tc rowSpan="2">
                  <a:txBody>
                    <a:bodyPr/>
                    <a:lstStyle/>
                    <a:p>
                      <a:pPr marL="0" algn="ctr" defTabSz="685800" rtl="0" eaLnBrk="1" latinLnBrk="0" hangingPunct="1">
                        <a:lnSpc>
                          <a:spcPct val="150000"/>
                        </a:lnSpc>
                        <a:spcAft>
                          <a:spcPts val="0"/>
                        </a:spcAft>
                      </a:pPr>
                      <a:r>
                        <a:rPr lang="zh-TW" sz="1400" b="1" kern="100" dirty="0" smtClean="0">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領域學習重點</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2">
                        <a:lumMod val="20000"/>
                        <a:lumOff val="80000"/>
                      </a:schemeClr>
                    </a:solidFill>
                  </a:tcPr>
                </a:tc>
                <a:tc>
                  <a:txBody>
                    <a:bodyPr/>
                    <a:lstStyle/>
                    <a:p>
                      <a:pPr algn="ctr">
                        <a:lnSpc>
                          <a:spcPts val="1800"/>
                        </a:lnSpc>
                        <a:spcAft>
                          <a:spcPts val="0"/>
                        </a:spcAft>
                      </a:pPr>
                      <a:r>
                        <a:rPr lang="zh-TW" sz="1200" kern="100">
                          <a:effectLst/>
                          <a:latin typeface="微軟正黑體" panose="020B0604030504040204" pitchFamily="34" charset="-120"/>
                          <a:ea typeface="微軟正黑體" panose="020B0604030504040204" pitchFamily="34" charset="-120"/>
                        </a:rPr>
                        <a:t>學習表現</a:t>
                      </a:r>
                    </a:p>
                  </a:txBody>
                  <a:tcPr marL="5502" marR="5502" marT="0" marB="0" anchor="ctr"/>
                </a:tc>
                <a:tc gridSpan="2">
                  <a:txBody>
                    <a:bodyPr/>
                    <a:lstStyle/>
                    <a:p>
                      <a:pPr algn="just">
                        <a:lnSpc>
                          <a:spcPct val="150000"/>
                        </a:lnSpc>
                        <a:spcAft>
                          <a:spcPts val="0"/>
                        </a:spcAft>
                      </a:pPr>
                      <a:r>
                        <a:rPr lang="en-US" altLang="zh-TW" sz="1200" kern="100" dirty="0" smtClean="0">
                          <a:solidFill>
                            <a:srgbClr val="000000"/>
                          </a:solidFill>
                          <a:effectLst/>
                          <a:latin typeface="微軟正黑體" panose="020B0604030504040204" pitchFamily="34" charset="-120"/>
                          <a:ea typeface="微軟正黑體" panose="020B0604030504040204" pitchFamily="34" charset="-120"/>
                        </a:rPr>
                        <a:t>1.</a:t>
                      </a:r>
                      <a:r>
                        <a:rPr lang="zh-TW" sz="1200" kern="100" dirty="0" smtClean="0">
                          <a:solidFill>
                            <a:srgbClr val="000000"/>
                          </a:solidFill>
                          <a:effectLst/>
                          <a:latin typeface="微軟正黑體" panose="020B0604030504040204" pitchFamily="34" charset="-120"/>
                          <a:ea typeface="微軟正黑體" panose="020B0604030504040204" pitchFamily="34" charset="-120"/>
                        </a:rPr>
                        <a:t>理解</a:t>
                      </a:r>
                      <a:r>
                        <a:rPr lang="zh-TW" sz="1200" kern="100" dirty="0">
                          <a:solidFill>
                            <a:srgbClr val="000000"/>
                          </a:solidFill>
                          <a:effectLst/>
                          <a:latin typeface="微軟正黑體" panose="020B0604030504040204" pitchFamily="34" charset="-120"/>
                          <a:ea typeface="微軟正黑體" panose="020B0604030504040204" pitchFamily="34" charset="-120"/>
                        </a:rPr>
                        <a:t>及思辨歷</a:t>
                      </a:r>
                      <a:r>
                        <a:rPr lang="en-US" sz="1200" kern="100" dirty="0">
                          <a:solidFill>
                            <a:srgbClr val="000000"/>
                          </a:solidFill>
                          <a:effectLst/>
                          <a:latin typeface="微軟正黑體" panose="020B0604030504040204" pitchFamily="34" charset="-120"/>
                          <a:ea typeface="微軟正黑體" panose="020B0604030504040204" pitchFamily="34" charset="-120"/>
                        </a:rPr>
                        <a:t> 1a-Ⅴ-3 </a:t>
                      </a:r>
                      <a:r>
                        <a:rPr lang="zh-TW" sz="1200" kern="100" dirty="0">
                          <a:solidFill>
                            <a:srgbClr val="000000"/>
                          </a:solidFill>
                          <a:effectLst/>
                          <a:latin typeface="微軟正黑體" panose="020B0604030504040204" pitchFamily="34" charset="-120"/>
                          <a:ea typeface="微軟正黑體" panose="020B0604030504040204" pitchFamily="34" charset="-120"/>
                        </a:rPr>
                        <a:t>比較過去與現在的異同，並說明過去與現在的關聯性</a:t>
                      </a:r>
                      <a:r>
                        <a:rPr lang="zh-TW" sz="1200" kern="100" dirty="0" smtClean="0">
                          <a:solidFill>
                            <a:srgbClr val="000000"/>
                          </a:solidFill>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tc>
                <a:tc hMerge="1">
                  <a:txBody>
                    <a:bodyPr/>
                    <a:lstStyle/>
                    <a:p>
                      <a:pPr algn="just">
                        <a:lnSpc>
                          <a:spcPts val="1800"/>
                        </a:lnSpc>
                        <a:spcAft>
                          <a:spcPts val="0"/>
                        </a:spcAft>
                      </a:pPr>
                      <a:endParaRPr lang="zh-TW" sz="1200" kern="100" dirty="0">
                        <a:effectLst/>
                        <a:latin typeface="Times New Roman" panose="02020603050405020304" pitchFamily="18" charset="0"/>
                        <a:ea typeface="新細明體" panose="02020500000000000000" pitchFamily="18" charset="-120"/>
                      </a:endParaRPr>
                    </a:p>
                  </a:txBody>
                  <a:tcPr marL="17780" marR="17780" marT="0" marB="0" anchor="ctr"/>
                </a:tc>
                <a:extLst>
                  <a:ext uri="{0D108BD9-81ED-4DB2-BD59-A6C34878D82A}">
                    <a16:rowId xmlns:a16="http://schemas.microsoft.com/office/drawing/2014/main" val="2693345050"/>
                  </a:ext>
                </a:extLst>
              </a:tr>
              <a:tr h="286116">
                <a:tc vMerge="1">
                  <a:txBody>
                    <a:bodyPr/>
                    <a:lstStyle/>
                    <a:p>
                      <a:endParaRPr lang="zh-TW" altLang="en-US"/>
                    </a:p>
                  </a:txBody>
                  <a:tcPr/>
                </a:tc>
                <a:tc>
                  <a:txBody>
                    <a:bodyPr/>
                    <a:lstStyle/>
                    <a:p>
                      <a:pPr algn="ctr">
                        <a:lnSpc>
                          <a:spcPts val="1800"/>
                        </a:lnSpc>
                        <a:spcAft>
                          <a:spcPts val="0"/>
                        </a:spcAft>
                      </a:pPr>
                      <a:r>
                        <a:rPr lang="zh-TW" sz="1200" kern="100">
                          <a:effectLst/>
                          <a:latin typeface="微軟正黑體" panose="020B0604030504040204" pitchFamily="34" charset="-120"/>
                          <a:ea typeface="微軟正黑體" panose="020B0604030504040204" pitchFamily="34" charset="-120"/>
                        </a:rPr>
                        <a:t>學習內容</a:t>
                      </a:r>
                    </a:p>
                  </a:txBody>
                  <a:tcPr marL="5502" marR="5502" marT="0" marB="0" anchor="ctr"/>
                </a:tc>
                <a:tc gridSpan="2">
                  <a:txBody>
                    <a:bodyPr/>
                    <a:lstStyle/>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Sa-</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Ⅴ</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多元的醫療傳統。</a:t>
                      </a:r>
                    </a:p>
                    <a:p>
                      <a:pPr>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歷</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Sa-</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Ⅴ</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疾疫傳布的過去與現在。</a:t>
                      </a:r>
                      <a:endParaRPr lang="zh-TW" sz="1200" kern="100" dirty="0">
                        <a:effectLst/>
                        <a:latin typeface="微軟正黑體" panose="020B0604030504040204" pitchFamily="34" charset="-120"/>
                        <a:ea typeface="微軟正黑體" panose="020B0604030504040204" pitchFamily="34" charset="-120"/>
                      </a:endParaRPr>
                    </a:p>
                  </a:txBody>
                  <a:tcPr marL="5502" marR="5502" marT="0" marB="0" anchor="ctr"/>
                </a:tc>
                <a:tc hMerge="1">
                  <a:txBody>
                    <a:bodyPr/>
                    <a:lstStyle/>
                    <a:p>
                      <a:endParaRPr lang="zh-TW" altLang="en-US" dirty="0"/>
                    </a:p>
                  </a:txBody>
                  <a:tcPr/>
                </a:tc>
                <a:extLst>
                  <a:ext uri="{0D108BD9-81ED-4DB2-BD59-A6C34878D82A}">
                    <a16:rowId xmlns:a16="http://schemas.microsoft.com/office/drawing/2014/main" val="3968531003"/>
                  </a:ext>
                </a:extLst>
              </a:tr>
              <a:tr h="306860">
                <a:tc gridSpan="3">
                  <a:txBody>
                    <a:bodyPr/>
                    <a:lstStyle/>
                    <a:p>
                      <a:pPr marL="0" algn="ctr" defTabSz="685800" rtl="0" eaLnBrk="1" latinLnBrk="0" hangingPunct="1">
                        <a:lnSpc>
                          <a:spcPct val="150000"/>
                        </a:lnSpc>
                        <a:spcAft>
                          <a:spcPts val="0"/>
                        </a:spcAft>
                      </a:pPr>
                      <a:r>
                        <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學習流程、內容及實施方式</a:t>
                      </a:r>
                    </a:p>
                  </a:txBody>
                  <a:tcPr marL="5502" marR="5502" marT="0" marB="0" anchor="ctr">
                    <a:solidFill>
                      <a:schemeClr val="accent2">
                        <a:lumMod val="40000"/>
                        <a:lumOff val="60000"/>
                      </a:schemeClr>
                    </a:solidFill>
                  </a:tcPr>
                </a:tc>
                <a:tc hMerge="1">
                  <a:txBody>
                    <a:bodyPr/>
                    <a:lstStyle/>
                    <a:p>
                      <a:endParaRPr lang="zh-TW" altLang="en-US"/>
                    </a:p>
                  </a:txBody>
                  <a:tcPr/>
                </a:tc>
                <a:tc hMerge="1">
                  <a:txBody>
                    <a:bodyPr/>
                    <a:lstStyle/>
                    <a:p>
                      <a:endParaRPr lang="zh-TW" altLang="en-US"/>
                    </a:p>
                  </a:txBody>
                  <a:tcPr/>
                </a:tc>
                <a:tc>
                  <a:txBody>
                    <a:bodyPr/>
                    <a:lstStyle/>
                    <a:p>
                      <a:pPr algn="ctr">
                        <a:lnSpc>
                          <a:spcPts val="1800"/>
                        </a:lnSpc>
                        <a:spcAft>
                          <a:spcPts val="0"/>
                        </a:spcAft>
                      </a:pPr>
                      <a:r>
                        <a:rPr lang="zh-TW" altLang="en-US" sz="14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時間</a:t>
                      </a:r>
                      <a:endParaRPr 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tc>
                <a:extLst>
                  <a:ext uri="{0D108BD9-81ED-4DB2-BD59-A6C34878D82A}">
                    <a16:rowId xmlns:a16="http://schemas.microsoft.com/office/drawing/2014/main" val="3119706248"/>
                  </a:ext>
                </a:extLst>
              </a:tr>
              <a:tr h="3016799">
                <a:tc gridSpan="3">
                  <a:txBody>
                    <a:bodyPr/>
                    <a:lstStyle/>
                    <a:p>
                      <a:pPr marL="285750" indent="-285750" algn="just">
                        <a:lnSpc>
                          <a:spcPct val="150000"/>
                        </a:lnSpc>
                        <a:spcAft>
                          <a:spcPts val="0"/>
                        </a:spcAft>
                        <a:buFont typeface="Arial" panose="020B0604020202020204" pitchFamily="34" charset="0"/>
                        <a:buChar char="•"/>
                      </a:pPr>
                      <a:r>
                        <a:rPr lang="zh-TW" altLang="zh-TW" sz="1400" b="1" kern="100" dirty="0" smtClean="0">
                          <a:effectLst/>
                          <a:latin typeface="微軟正黑體" panose="020B0604030504040204" pitchFamily="34" charset="-120"/>
                          <a:ea typeface="微軟正黑體" panose="020B0604030504040204" pitchFamily="34" charset="-120"/>
                        </a:rPr>
                        <a:t>準備活動</a:t>
                      </a:r>
                      <a:endParaRPr lang="en-US" altLang="zh-TW" sz="1400" b="1" kern="100" dirty="0" smtClean="0">
                        <a:effectLst/>
                        <a:latin typeface="微軟正黑體" panose="020B0604030504040204" pitchFamily="34" charset="-120"/>
                        <a:ea typeface="微軟正黑體" panose="020B0604030504040204" pitchFamily="34" charset="-120"/>
                      </a:endParaRPr>
                    </a:p>
                    <a:p>
                      <a:pPr marL="342900" lvl="1" indent="0" algn="l">
                        <a:lnSpc>
                          <a:spcPct val="150000"/>
                        </a:lnSpc>
                        <a:spcAft>
                          <a:spcPts val="0"/>
                        </a:spcAft>
                        <a:buFont typeface="Arial" panose="020B0604020202020204" pitchFamily="34" charset="0"/>
                        <a:buNone/>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教師</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gn="l">
                        <a:lnSpc>
                          <a:spcPct val="150000"/>
                        </a:lnSpc>
                        <a:spcAft>
                          <a:spcPts val="0"/>
                        </a:spcAft>
                        <a:buFont typeface="Arial" panose="020B0604020202020204" pitchFamily="34" charset="0"/>
                        <a:buNone/>
                      </a:pPr>
                      <a:r>
                        <a:rPr lang="en-US" altLang="zh-TW" sz="1200" kern="1200" baseline="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先熟悉本單元內容</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gn="just">
                        <a:lnSpc>
                          <a:spcPct val="150000"/>
                        </a:lnSpc>
                        <a:spcAft>
                          <a:spcPts val="0"/>
                        </a:spcAft>
                        <a:buFont typeface="Arial" panose="020B0604020202020204" pitchFamily="34" charset="0"/>
                        <a:buNone/>
                      </a:pPr>
                      <a:r>
                        <a:rPr lang="en-US" altLang="zh-TW" sz="1200" kern="1200" baseline="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研讀《南科古文明》一書和及「我們活過：考古人骨遺骸暨墓葬展」策展</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gn="just">
                        <a:lnSpc>
                          <a:spcPct val="150000"/>
                        </a:lnSpc>
                        <a:spcAft>
                          <a:spcPts val="0"/>
                        </a:spcAft>
                        <a:buFont typeface="Arial" panose="020B0604020202020204" pitchFamily="34" charset="0"/>
                        <a:buNone/>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資料，從中找出醫療議題相關資料製作學習單</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lvl="1" indent="0" algn="l">
                        <a:lnSpc>
                          <a:spcPct val="150000"/>
                        </a:lnSpc>
                        <a:spcAft>
                          <a:spcPts val="0"/>
                        </a:spcAft>
                        <a:buFont typeface="Arial" panose="020B0604020202020204" pitchFamily="34" charset="0"/>
                        <a:buNone/>
                      </a:pPr>
                      <a:r>
                        <a:rPr lang="en-US" altLang="zh-TW" sz="1200" kern="1200" baseline="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教室建議使用有分組討論桌的專科教室，以利分組討論及發表。</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r>
                      <a:b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b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二</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學生</a:t>
                      </a:r>
                    </a:p>
                    <a:p>
                      <a:pPr lvl="2" algn="just">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本課程目標對象為高三學生，學生在過去的高一、高二課程並沒有系統性地在課程中學習到醫療史，僅在高中歷史第</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冊學習到歐洲的黑死病，了解疫病對人類歷史的影響，因此並不具備太多先備知識。</a:t>
                      </a:r>
                      <a:endParaRPr lang="zh-TW" altLang="zh-TW" sz="1200" kern="1200" dirty="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tc hMerge="1">
                  <a:txBody>
                    <a:bodyPr/>
                    <a:lstStyle/>
                    <a:p>
                      <a:endParaRPr lang="zh-TW" altLang="en-US"/>
                    </a:p>
                  </a:txBody>
                  <a:tcPr/>
                </a:tc>
                <a:tc hMerge="1">
                  <a:txBody>
                    <a:bodyPr/>
                    <a:lstStyle/>
                    <a:p>
                      <a:endParaRPr lang="zh-TW" altLang="en-US"/>
                    </a:p>
                  </a:txBody>
                  <a:tcPr/>
                </a:tc>
                <a:tc>
                  <a:txBody>
                    <a:bodyPr/>
                    <a:lstStyle/>
                    <a:p>
                      <a:pPr algn="just">
                        <a:lnSpc>
                          <a:spcPts val="18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5502" marR="5502" marT="0" marB="0"/>
                </a:tc>
                <a:extLst>
                  <a:ext uri="{0D108BD9-81ED-4DB2-BD59-A6C34878D82A}">
                    <a16:rowId xmlns:a16="http://schemas.microsoft.com/office/drawing/2014/main" val="701036494"/>
                  </a:ext>
                </a:extLst>
              </a:tr>
              <a:tr h="2546584">
                <a:tc gridSpan="3">
                  <a:txBody>
                    <a:bodyPr/>
                    <a:lstStyle/>
                    <a:p>
                      <a:pPr marL="171450" indent="-171450">
                        <a:lnSpc>
                          <a:spcPct val="150000"/>
                        </a:lnSpc>
                        <a:spcAft>
                          <a:spcPts val="0"/>
                        </a:spcAft>
                        <a:buFont typeface="Arial" panose="020B0604020202020204" pitchFamily="34" charset="0"/>
                        <a:buChar char="•"/>
                      </a:pPr>
                      <a:r>
                        <a:rPr lang="zh-TW" altLang="zh-TW" sz="1400" b="1" kern="100" dirty="0" smtClean="0">
                          <a:effectLst/>
                          <a:latin typeface="微軟正黑體" panose="020B0604030504040204" pitchFamily="34" charset="-120"/>
                          <a:ea typeface="微軟正黑體" panose="020B0604030504040204" pitchFamily="34" charset="-120"/>
                        </a:rPr>
                        <a:t>發展活動</a:t>
                      </a: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一</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引起動機</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baseline="0" dirty="0" smtClean="0">
                          <a:solidFill>
                            <a:schemeClr val="tx1"/>
                          </a:solidFill>
                          <a:effectLst/>
                          <a:latin typeface="微軟正黑體" panose="020B0604030504040204" pitchFamily="34" charset="-120"/>
                          <a:ea typeface="微軟正黑體" panose="020B0604030504040204" pitchFamily="34" charset="-120"/>
                          <a:cs typeface="+mn-cs"/>
                        </a:rPr>
                        <a:t>       </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高三學生課業壓力極大，教師先請學生自我覺察自己的身體是否有病痛，</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提出以下問題，引起學生動機。</a:t>
                      </a:r>
                    </a:p>
                    <a:p>
                      <a:pPr marL="914400" lvl="2" indent="-228600">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請問你升上高三後覺得自己的身體有轉變嗎？有甚麼病痛產生嗎？</a:t>
                      </a:r>
                    </a:p>
                    <a:p>
                      <a:pPr marL="914400" lvl="2" indent="-228600">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如果有病痛產生，你覺得是甚麼原因造成的？ </a:t>
                      </a:r>
                    </a:p>
                    <a:p>
                      <a:pPr marL="914400" lvl="2" indent="-228600">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你覺得史前人類在當時的生存環境中會產生甚麼病痛呢？原因是甚麼？ </a:t>
                      </a:r>
                    </a:p>
                    <a:p>
                      <a:pPr marL="914400" lvl="2" indent="-228600">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你覺得考古挖掘出的史前人類遺骸能夠透露出這些身體疾病的訊息嗎？</a:t>
                      </a:r>
                    </a:p>
                    <a:p>
                      <a:pPr algn="just">
                        <a:lnSpc>
                          <a:spcPct val="1500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5502" marR="5502" marT="0" marB="0"/>
                </a:tc>
                <a:tc hMerge="1">
                  <a:txBody>
                    <a:bodyPr/>
                    <a:lstStyle/>
                    <a:p>
                      <a:endParaRPr lang="zh-TW" altLang="en-US"/>
                    </a:p>
                  </a:txBody>
                  <a:tcPr/>
                </a:tc>
                <a:tc hMerge="1">
                  <a:txBody>
                    <a:bodyPr/>
                    <a:lstStyle/>
                    <a:p>
                      <a:endParaRPr lang="zh-TW" altLang="en-US"/>
                    </a:p>
                  </a:txBody>
                  <a:tcPr/>
                </a:tc>
                <a:tc>
                  <a:txBody>
                    <a:bodyPr/>
                    <a:lstStyle/>
                    <a:p>
                      <a:pPr algn="ctr">
                        <a:lnSpc>
                          <a:spcPts val="1800"/>
                        </a:lnSpc>
                        <a:spcAft>
                          <a:spcPts val="0"/>
                        </a:spcAft>
                      </a:pPr>
                      <a:r>
                        <a:rPr lang="en-US" sz="1200" kern="100" dirty="0">
                          <a:effectLst/>
                        </a:rPr>
                        <a:t> </a:t>
                      </a:r>
                      <a:r>
                        <a:rPr lang="en-US" altLang="zh-TW" sz="1200" kern="100" dirty="0" smtClean="0">
                          <a:effectLst/>
                          <a:latin typeface="微軟正黑體" panose="020B0604030504040204" pitchFamily="34" charset="-120"/>
                          <a:ea typeface="微軟正黑體" panose="020B0604030504040204" pitchFamily="34" charset="-120"/>
                        </a:rPr>
                        <a:t>10</a:t>
                      </a:r>
                      <a:r>
                        <a:rPr lang="zh-TW" altLang="en-US" sz="1200" kern="100" dirty="0" smtClean="0">
                          <a:effectLst/>
                          <a:latin typeface="微軟正黑體" panose="020B0604030504040204" pitchFamily="34" charset="-120"/>
                          <a:ea typeface="微軟正黑體" panose="020B0604030504040204" pitchFamily="34" charset="-120"/>
                        </a:rPr>
                        <a:t>分鐘</a:t>
                      </a:r>
                      <a:endParaRPr lang="zh-TW" sz="1200" kern="100" dirty="0">
                        <a:effectLst/>
                        <a:latin typeface="微軟正黑體" panose="020B0604030504040204" pitchFamily="34" charset="-120"/>
                        <a:ea typeface="微軟正黑體" panose="020B0604030504040204" pitchFamily="34" charset="-120"/>
                      </a:endParaRPr>
                    </a:p>
                  </a:txBody>
                  <a:tcPr marL="5502" marR="5502" marT="0" marB="0" anchor="ctr"/>
                </a:tc>
                <a:extLst>
                  <a:ext uri="{0D108BD9-81ED-4DB2-BD59-A6C34878D82A}">
                    <a16:rowId xmlns:a16="http://schemas.microsoft.com/office/drawing/2014/main" val="1286492933"/>
                  </a:ext>
                </a:extLst>
              </a:tr>
            </a:tbl>
          </a:graphicData>
        </a:graphic>
      </p:graphicFrame>
    </p:spTree>
    <p:extLst>
      <p:ext uri="{BB962C8B-B14F-4D97-AF65-F5344CB8AC3E}">
        <p14:creationId xmlns:p14="http://schemas.microsoft.com/office/powerpoint/2010/main" val="1244221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6871782" cy="9906000"/>
          </a:xfrm>
          <a:prstGeom prst="rect">
            <a:avLst/>
          </a:prstGeom>
        </p:spPr>
      </p:pic>
      <p:graphicFrame>
        <p:nvGraphicFramePr>
          <p:cNvPr id="2" name="表格 1"/>
          <p:cNvGraphicFramePr>
            <a:graphicFrameLocks noGrp="1"/>
          </p:cNvGraphicFramePr>
          <p:nvPr>
            <p:extLst>
              <p:ext uri="{D42A27DB-BD31-4B8C-83A1-F6EECF244321}">
                <p14:modId xmlns:p14="http://schemas.microsoft.com/office/powerpoint/2010/main" val="2035947374"/>
              </p:ext>
            </p:extLst>
          </p:nvPr>
        </p:nvGraphicFramePr>
        <p:xfrm>
          <a:off x="204956" y="842407"/>
          <a:ext cx="6467694" cy="7744943"/>
        </p:xfrm>
        <a:graphic>
          <a:graphicData uri="http://schemas.openxmlformats.org/drawingml/2006/table">
            <a:tbl>
              <a:tblPr>
                <a:tableStyleId>{5940675A-B579-460E-94D1-54222C63F5DA}</a:tableStyleId>
              </a:tblPr>
              <a:tblGrid>
                <a:gridCol w="857725">
                  <a:extLst>
                    <a:ext uri="{9D8B030D-6E8A-4147-A177-3AD203B41FA5}">
                      <a16:colId xmlns:a16="http://schemas.microsoft.com/office/drawing/2014/main" val="2280100236"/>
                    </a:ext>
                  </a:extLst>
                </a:gridCol>
                <a:gridCol w="4873380">
                  <a:extLst>
                    <a:ext uri="{9D8B030D-6E8A-4147-A177-3AD203B41FA5}">
                      <a16:colId xmlns:a16="http://schemas.microsoft.com/office/drawing/2014/main" val="4015159488"/>
                    </a:ext>
                  </a:extLst>
                </a:gridCol>
                <a:gridCol w="736589">
                  <a:extLst>
                    <a:ext uri="{9D8B030D-6E8A-4147-A177-3AD203B41FA5}">
                      <a16:colId xmlns:a16="http://schemas.microsoft.com/office/drawing/2014/main" val="579068669"/>
                    </a:ext>
                  </a:extLst>
                </a:gridCol>
              </a:tblGrid>
              <a:tr h="6905279">
                <a:tc gridSpan="2">
                  <a:txBody>
                    <a:bodyPr/>
                    <a:lstStyle/>
                    <a:p>
                      <a:pPr lvl="2">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2</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從考古資料中看史前人類的疾病</a:t>
                      </a:r>
                    </a:p>
                    <a:p>
                      <a:pPr lvl="3">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先利用圖片或</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PPT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跟學生介紹史前人類的疾病，如：缺牙、琺瑯質發育不全、貧血、腰椎骨刺、退化性關節炎等等。</a:t>
                      </a:r>
                    </a:p>
                    <a:p>
                      <a:pPr lvl="3">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詢問學生這些疾病代表甚麼意義、什麼樣的環境使得史前人類會罹患這些疾病和身體的傷害？</a:t>
                      </a:r>
                    </a:p>
                    <a:p>
                      <a:pPr lvl="3">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你覺得史前人類還有可能罹患哪些疾病？</a:t>
                      </a:r>
                    </a:p>
                    <a:p>
                      <a:pPr lvl="3">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以上三道問題讓學生透過分組討論的方式，各組提出想法，分別發表，教師須在旁適時補充、提點。</a:t>
                      </a:r>
                    </a:p>
                    <a:p>
                      <a:pPr>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2">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3</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總結</a:t>
                      </a:r>
                    </a:p>
                    <a:p>
                      <a:pPr lvl="3">
                        <a:lnSpc>
                          <a:spcPct val="150000"/>
                        </a:lnSpc>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教師總結課程，考古挖掘出的骨頭、牙齒等能夠提供我們對於史前人類疾病及生活環境狀況的線索，告知學生現在有哪些科學方法可以從這些考古發現中探詢更多相關的疾病、是否有可能發現史前人類的醫療行為等。</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3">
                        <a:lnSpc>
                          <a:spcPct val="150000"/>
                        </a:lnSpc>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342900" marR="0" lvl="1" indent="0" algn="l" defTabSz="685800" rtl="0" eaLnBrk="1" fontAlgn="auto" latinLnBrk="0" hangingPunct="1">
                        <a:lnSpc>
                          <a:spcPct val="150000"/>
                        </a:lnSpc>
                        <a:spcBef>
                          <a:spcPts val="0"/>
                        </a:spcBef>
                        <a:spcAft>
                          <a:spcPts val="0"/>
                        </a:spcAft>
                        <a:buClrTx/>
                        <a:buSzTx/>
                        <a:buFontTx/>
                        <a:buNone/>
                        <a:tabLst/>
                        <a:defRPr/>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二</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單元課後活動</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或許可提供簡易人體結構圖，以利快速指出部位</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人類文明在信史時代進步飛速，至</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17</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世紀科學革命之後，交通、科學、醫療、</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物質生活等等更是顯著改善，但史前時代呢？我們透過考古資料，使用現代</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lvl="1">
                        <a:lnSpc>
                          <a:spcPct val="150000"/>
                        </a:lnSpc>
                      </a:pP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      </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科技，檢視當時人們的醫療及生活技能。</a:t>
                      </a:r>
                    </a:p>
                    <a:p>
                      <a:pPr lvl="2" fontAlgn="base">
                        <a:lnSpc>
                          <a:spcPct val="150000"/>
                        </a:lnSpc>
                      </a:pP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1</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觀看影片</a:t>
                      </a:r>
                      <a:r>
                        <a:rPr lang="zh-TW" altLang="en-US" sz="1200"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en-US" altLang="zh-TW" sz="1200" u="sng" kern="1200" dirty="0" smtClean="0">
                          <a:solidFill>
                            <a:schemeClr val="tx1"/>
                          </a:solidFill>
                          <a:effectLst/>
                          <a:latin typeface="微軟正黑體" panose="020B0604030504040204" pitchFamily="34" charset="-120"/>
                          <a:ea typeface="微軟正黑體" panose="020B0604030504040204" pitchFamily="34" charset="-120"/>
                          <a:cs typeface="+mn-cs"/>
                          <a:hlinkClick r:id="rId3"/>
                        </a:rPr>
                        <a:t>https://youtu.be/uNKb9Lk2E9U</a:t>
                      </a:r>
                      <a:r>
                        <a:rPr lang="zh-TW" altLang="en-US" sz="1200" u="sng" kern="12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，回答及討論以下問題：</a:t>
                      </a:r>
                    </a:p>
                    <a:p>
                      <a:pPr marL="1257300" lvl="3" indent="-228600" fontAlgn="base">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影片中的退化性關節炎，主要因為長期使用特定部位而造成？史前人類的發作部位大多為？</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marL="1257300" lvl="3" indent="-228600" fontAlgn="base">
                        <a:lnSpc>
                          <a:spcPct val="150000"/>
                        </a:lnSpc>
                        <a:buFont typeface="Wingdings" panose="05000000000000000000" pitchFamily="2" charset="2"/>
                        <a:buAutoNum type="circleNumWdWhitePlain"/>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對照上述部位，觸碰按壓自己的部位，是否感到痠痛或其他感受？原因是</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en-US" altLang="zh-TW" sz="1350" kern="1200" dirty="0" smtClean="0">
                        <a:solidFill>
                          <a:schemeClr val="tx1"/>
                        </a:solidFill>
                        <a:effectLst/>
                        <a:latin typeface="+mn-lt"/>
                        <a:ea typeface="+mn-ea"/>
                        <a:cs typeface="+mn-cs"/>
                      </a:endParaRPr>
                    </a:p>
                  </a:txBody>
                  <a:tcPr marL="5502" marR="5502" marT="0" marB="0"/>
                </a:tc>
                <a:tc hMerge="1">
                  <a:txBody>
                    <a:bodyPr/>
                    <a:lstStyle/>
                    <a:p>
                      <a:endParaRPr lang="zh-TW" altLang="en-US"/>
                    </a:p>
                  </a:txBody>
                  <a:tcPr/>
                </a:tc>
                <a:tc>
                  <a:txBody>
                    <a:bodyPr/>
                    <a:lstStyle/>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endParaRPr lang="en-US" altLang="zh-TW" sz="1200" kern="100" dirty="0" smtClean="0">
                        <a:effectLst/>
                        <a:latin typeface="微軟正黑體" panose="020B0604030504040204" pitchFamily="34" charset="-120"/>
                        <a:ea typeface="微軟正黑體" panose="020B0604030504040204" pitchFamily="34" charset="-120"/>
                      </a:endParaRPr>
                    </a:p>
                    <a:p>
                      <a:pPr marL="0" marR="0" lvl="0" indent="0" algn="ctr" defTabSz="685800" rtl="0" eaLnBrk="1" fontAlgn="auto" latinLnBrk="0" hangingPunct="1">
                        <a:lnSpc>
                          <a:spcPts val="18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rPr>
                        <a:t>20</a:t>
                      </a:r>
                      <a:r>
                        <a:rPr lang="zh-TW" altLang="en-US" sz="1200" kern="100" dirty="0" smtClean="0">
                          <a:effectLst/>
                          <a:latin typeface="微軟正黑體" panose="020B0604030504040204" pitchFamily="34" charset="-120"/>
                          <a:ea typeface="微軟正黑體" panose="020B0604030504040204" pitchFamily="34" charset="-120"/>
                        </a:rPr>
                        <a:t>分鐘</a:t>
                      </a: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endParaRPr lang="en-US" altLang="zh-TW" sz="1200" kern="100" dirty="0" smtClean="0">
                        <a:effectLst/>
                      </a:endParaRPr>
                    </a:p>
                    <a:p>
                      <a:pPr algn="ctr">
                        <a:lnSpc>
                          <a:spcPts val="1800"/>
                        </a:lnSpc>
                        <a:spcAft>
                          <a:spcPts val="0"/>
                        </a:spcAft>
                      </a:pPr>
                      <a:r>
                        <a:rPr lang="en-US" altLang="zh-TW" sz="1200" kern="100" dirty="0" smtClean="0">
                          <a:effectLst/>
                        </a:rPr>
                        <a:t> </a:t>
                      </a:r>
                      <a:r>
                        <a:rPr lang="en-US" altLang="zh-TW" sz="1200" kern="100" dirty="0" smtClean="0">
                          <a:effectLst/>
                          <a:latin typeface="微軟正黑體" panose="020B0604030504040204" pitchFamily="34" charset="-120"/>
                          <a:ea typeface="微軟正黑體" panose="020B0604030504040204" pitchFamily="34" charset="-120"/>
                        </a:rPr>
                        <a:t>5</a:t>
                      </a:r>
                      <a:r>
                        <a:rPr lang="zh-TW" altLang="en-US" sz="1200" kern="100" dirty="0" smtClean="0">
                          <a:effectLst/>
                          <a:latin typeface="微軟正黑體" panose="020B0604030504040204" pitchFamily="34" charset="-120"/>
                          <a:ea typeface="微軟正黑體" panose="020B0604030504040204" pitchFamily="34" charset="-120"/>
                        </a:rPr>
                        <a:t>分鐘</a:t>
                      </a: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ts val="18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ctr">
                        <a:lnSpc>
                          <a:spcPct val="150000"/>
                        </a:lnSpc>
                        <a:spcAft>
                          <a:spcPts val="0"/>
                        </a:spcAft>
                      </a:pPr>
                      <a:endParaRPr lang="en-US" altLang="zh-TW" sz="1200" kern="100" dirty="0" smtClean="0">
                        <a:effectLst/>
                        <a:latin typeface="微軟正黑體" panose="020B0604030504040204" pitchFamily="34" charset="-120"/>
                        <a:ea typeface="微軟正黑體" panose="020B0604030504040204" pitchFamily="34" charset="-120"/>
                      </a:endParaRPr>
                    </a:p>
                    <a:p>
                      <a:pPr algn="l">
                        <a:lnSpc>
                          <a:spcPct val="150000"/>
                        </a:lnSpc>
                        <a:spcAft>
                          <a:spcPts val="0"/>
                        </a:spcAft>
                      </a:pP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l">
                        <a:lnSpc>
                          <a:spcPct val="150000"/>
                        </a:lnSpc>
                        <a:spcAft>
                          <a:spcPts val="0"/>
                        </a:spcAft>
                      </a:pP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觀看影片</a:t>
                      </a:r>
                      <a:endPar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p>
                      <a:pPr algn="l">
                        <a:lnSpc>
                          <a:spcPct val="1500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rPr>
                        <a:t>7</a:t>
                      </a:r>
                      <a:r>
                        <a:rPr lang="zh-TW" altLang="en-US" sz="1200" kern="100" dirty="0" smtClean="0">
                          <a:effectLst/>
                          <a:latin typeface="微軟正黑體" panose="020B0604030504040204" pitchFamily="34" charset="-120"/>
                          <a:ea typeface="微軟正黑體" panose="020B0604030504040204" pitchFamily="34" charset="-120"/>
                        </a:rPr>
                        <a:t>分鐘／</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討論問題</a:t>
                      </a:r>
                      <a:r>
                        <a:rPr lang="en-US"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8</a:t>
                      </a:r>
                      <a:r>
                        <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rPr>
                        <a:t>分鐘</a:t>
                      </a:r>
                    </a:p>
                  </a:txBody>
                  <a:tcPr marL="5502" marR="5502" marT="0" marB="0"/>
                </a:tc>
                <a:extLst>
                  <a:ext uri="{0D108BD9-81ED-4DB2-BD59-A6C34878D82A}">
                    <a16:rowId xmlns:a16="http://schemas.microsoft.com/office/drawing/2014/main" val="701036494"/>
                  </a:ext>
                </a:extLst>
              </a:tr>
              <a:tr h="358346">
                <a:tc gridSpan="3">
                  <a:txBody>
                    <a:bodyPr/>
                    <a:lstStyle/>
                    <a:p>
                      <a:pPr marL="0" algn="ctr" defTabSz="685800" rtl="0" eaLnBrk="1" latinLnBrk="0" hangingPunct="1">
                        <a:lnSpc>
                          <a:spcPct val="150000"/>
                        </a:lnSpc>
                        <a:spcAft>
                          <a:spcPts val="0"/>
                        </a:spcAft>
                      </a:pPr>
                      <a:r>
                        <a:rPr lang="zh-TW" altLang="zh-TW" sz="14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教學回饋（請依實際教學情形斟酌寫內容）</a:t>
                      </a:r>
                      <a:endParaRPr lang="zh-TW" altLang="zh-TW" sz="14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5502" marR="5502" marT="0" marB="0" anchor="ctr">
                    <a:solidFill>
                      <a:schemeClr val="accent2">
                        <a:lumMod val="40000"/>
                        <a:lumOff val="60000"/>
                      </a:schemeClr>
                    </a:solidFill>
                  </a:tcPr>
                </a:tc>
                <a:tc hMerge="1">
                  <a:txBody>
                    <a:bodyPr/>
                    <a:lstStyle/>
                    <a:p>
                      <a:endParaRPr lang="zh-TW" altLang="en-US"/>
                    </a:p>
                  </a:txBody>
                  <a:tcPr/>
                </a:tc>
                <a:tc hMerge="1">
                  <a:txBody>
                    <a:bodyPr/>
                    <a:lstStyle/>
                    <a:p>
                      <a:pPr marL="0" marR="0" lvl="0" indent="0" algn="l" defTabSz="685800" rtl="0" eaLnBrk="1" fontAlgn="auto" latinLnBrk="0" hangingPunct="1">
                        <a:lnSpc>
                          <a:spcPct val="150000"/>
                        </a:lnSpc>
                        <a:spcBef>
                          <a:spcPts val="0"/>
                        </a:spcBef>
                        <a:spcAft>
                          <a:spcPts val="0"/>
                        </a:spcAft>
                        <a:buClrTx/>
                        <a:buSzTx/>
                        <a:buFontTx/>
                        <a:buNone/>
                        <a:tabLst/>
                        <a:defRPr/>
                      </a:pPr>
                      <a:endParaRPr lang="zh-TW" altLang="zh-TW" sz="1200" kern="12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5502" marR="5502" marT="0" marB="0"/>
                </a:tc>
                <a:extLst>
                  <a:ext uri="{0D108BD9-81ED-4DB2-BD59-A6C34878D82A}">
                    <a16:rowId xmlns:a16="http://schemas.microsoft.com/office/drawing/2014/main" val="2911675524"/>
                  </a:ext>
                </a:extLst>
              </a:tr>
              <a:tr h="481318">
                <a:tc>
                  <a:txBody>
                    <a:bodyPr/>
                    <a:lstStyle/>
                    <a:p>
                      <a:pPr algn="ctr">
                        <a:lnSpc>
                          <a:spcPct val="100000"/>
                        </a:lnSpc>
                        <a:spcAft>
                          <a:spcPts val="0"/>
                        </a:spcAft>
                      </a:pPr>
                      <a:r>
                        <a:rPr lang="zh-TW" sz="12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教學省</a:t>
                      </a:r>
                      <a:r>
                        <a:rPr lang="zh-TW" sz="1200" b="1" kern="100" dirty="0" smtClean="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rPr>
                        <a:t>思</a:t>
                      </a:r>
                      <a:endParaRPr lang="zh-TW" sz="1200" b="1" kern="100" dirty="0">
                        <a:solidFill>
                          <a:schemeClr val="tx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n-cs"/>
                      </a:endParaRPr>
                    </a:p>
                  </a:txBody>
                  <a:tcPr marL="17780" marR="17780" marT="0" marB="0" anchor="ctr">
                    <a:lnR w="38100" cap="flat" cmpd="sng" algn="ctr">
                      <a:solidFill>
                        <a:schemeClr val="tx1"/>
                      </a:solidFill>
                      <a:prstDash val="solid"/>
                      <a:round/>
                      <a:headEnd type="none" w="med" len="med"/>
                      <a:tailEnd type="none" w="med" len="med"/>
                    </a:lnR>
                    <a:solidFill>
                      <a:schemeClr val="accent2">
                        <a:lumMod val="20000"/>
                        <a:lumOff val="80000"/>
                      </a:schemeClr>
                    </a:solid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zh-TW" sz="1200" kern="100" dirty="0" smtClean="0">
                          <a:effectLst/>
                          <a:latin typeface="微軟正黑體" panose="020B0604030504040204" pitchFamily="34" charset="-120"/>
                          <a:ea typeface="微軟正黑體" panose="020B0604030504040204" pitchFamily="34" charset="-120"/>
                        </a:rPr>
                        <a:t>尚未實施</a:t>
                      </a: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lnL w="38100" cap="flat" cmpd="sng" algn="ctr">
                      <a:solidFill>
                        <a:schemeClr val="tx1"/>
                      </a:solidFill>
                      <a:prstDash val="solid"/>
                      <a:round/>
                      <a:headEnd type="none" w="med" len="med"/>
                      <a:tailEnd type="none" w="med" len="med"/>
                    </a:lnL>
                  </a:tcPr>
                </a:tc>
                <a:tc hMerge="1">
                  <a:txBody>
                    <a:bodyPr/>
                    <a:lstStyle/>
                    <a:p>
                      <a:pPr>
                        <a:lnSpc>
                          <a:spcPct val="150000"/>
                        </a:lnSpc>
                        <a:spcAft>
                          <a:spcPts val="0"/>
                        </a:spcAft>
                      </a:pPr>
                      <a:endParaRPr lang="zh-TW" sz="1200" kern="100" dirty="0">
                        <a:effectLst/>
                        <a:latin typeface="微軟正黑體" panose="020B0604030504040204" pitchFamily="34" charset="-120"/>
                        <a:ea typeface="微軟正黑體" panose="020B0604030504040204" pitchFamily="34" charset="-120"/>
                      </a:endParaRPr>
                    </a:p>
                  </a:txBody>
                  <a:tcPr marL="17780" marR="17780" marT="0" marB="0" anchor="ctr"/>
                </a:tc>
                <a:extLst>
                  <a:ext uri="{0D108BD9-81ED-4DB2-BD59-A6C34878D82A}">
                    <a16:rowId xmlns:a16="http://schemas.microsoft.com/office/drawing/2014/main" val="999406467"/>
                  </a:ext>
                </a:extLst>
              </a:tr>
            </a:tbl>
          </a:graphicData>
        </a:graphic>
      </p:graphicFrame>
    </p:spTree>
    <p:extLst>
      <p:ext uri="{BB962C8B-B14F-4D97-AF65-F5344CB8AC3E}">
        <p14:creationId xmlns:p14="http://schemas.microsoft.com/office/powerpoint/2010/main" val="31621302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342</TotalTime>
  <Words>1075</Words>
  <Application>Microsoft Office PowerPoint</Application>
  <PresentationFormat>A4 紙張 (210x297 公釐)</PresentationFormat>
  <Paragraphs>99</Paragraphs>
  <Slides>3</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vt:i4>
      </vt:variant>
    </vt:vector>
  </HeadingPairs>
  <TitlesOfParts>
    <vt:vector size="11" baseType="lpstr">
      <vt:lpstr>微軟正黑體</vt:lpstr>
      <vt:lpstr>新細明體</vt:lpstr>
      <vt:lpstr>Arial</vt:lpstr>
      <vt:lpstr>Calibri</vt:lpstr>
      <vt:lpstr>Calibri Light</vt:lpstr>
      <vt:lpstr>Wingdings</vt:lpstr>
      <vt:lpstr>Wingdings 2</vt:lpstr>
      <vt:lpstr>Office 佈景主題</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南科館-林弘君</dc:creator>
  <cp:lastModifiedBy>南科館-林弘君</cp:lastModifiedBy>
  <cp:revision>26</cp:revision>
  <dcterms:created xsi:type="dcterms:W3CDTF">2023-12-20T02:48:59Z</dcterms:created>
  <dcterms:modified xsi:type="dcterms:W3CDTF">2023-12-28T10:22:35Z</dcterms:modified>
</cp:coreProperties>
</file>