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12192000" cy="6858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66855"/>
  </p:normalViewPr>
  <p:slideViewPr>
    <p:cSldViewPr>
      <p:cViewPr>
        <p:scale>
          <a:sx n="45" d="100"/>
          <a:sy n="45" d="100"/>
        </p:scale>
        <p:origin x="2600" y="4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691E4A2-9BD1-894C-ADC7-C88464D24496}" type="datetimeFigureOut">
              <a:rPr kumimoji="1" lang="zh-TW" altLang="en-US" smtClean="0"/>
              <a:t>2023/12/5</a:t>
            </a:fld>
            <a:endParaRPr kumimoji="1" lang="zh-TW" altLang="en-US"/>
          </a:p>
        </p:txBody>
      </p:sp>
      <p:sp>
        <p:nvSpPr>
          <p:cNvPr id="4" name="投影片影像版面配置區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5EF7C14-9337-AB4A-B215-948FC373E9CB}" type="slidenum">
              <a:rPr kumimoji="1" lang="zh-TW" altLang="en-US" smtClean="0"/>
              <a:t>‹#›</a:t>
            </a:fld>
            <a:endParaRPr kumimoji="1" lang="zh-TW" altLang="en-US"/>
          </a:p>
        </p:txBody>
      </p:sp>
    </p:spTree>
    <p:extLst>
      <p:ext uri="{BB962C8B-B14F-4D97-AF65-F5344CB8AC3E}">
        <p14:creationId xmlns:p14="http://schemas.microsoft.com/office/powerpoint/2010/main" val="3484661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臺南具有獨一無二的地理位置、地質條件和歷史地位，可說是認識臺灣土地與生命的最佳起點。</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a:t>
            </a:fld>
            <a:endParaRPr kumimoji="1" lang="zh-TW" altLang="en-US"/>
          </a:p>
        </p:txBody>
      </p:sp>
    </p:spTree>
    <p:extLst>
      <p:ext uri="{BB962C8B-B14F-4D97-AF65-F5344CB8AC3E}">
        <p14:creationId xmlns:p14="http://schemas.microsoft.com/office/powerpoint/2010/main" val="614857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海水淹沒臺南的海岸平原時，在沈積物中留下了微小海洋生物化石。</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18</a:t>
            </a:fld>
            <a:endParaRPr kumimoji="1" lang="zh-TW" altLang="en-US"/>
          </a:p>
        </p:txBody>
      </p:sp>
    </p:spTree>
    <p:extLst>
      <p:ext uri="{BB962C8B-B14F-4D97-AF65-F5344CB8AC3E}">
        <p14:creationId xmlns:p14="http://schemas.microsoft.com/office/powerpoint/2010/main" val="46007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距今</a:t>
            </a:r>
            <a:r>
              <a:rPr kumimoji="1" lang="en-US" altLang="zh-TW" dirty="0"/>
              <a:t>5000</a:t>
            </a:r>
            <a:r>
              <a:rPr kumimoji="1" lang="zh-TW" altLang="en-US" dirty="0"/>
              <a:t>年到</a:t>
            </a:r>
            <a:r>
              <a:rPr kumimoji="1" lang="en-US" altLang="zh-TW" dirty="0"/>
              <a:t>3300</a:t>
            </a:r>
            <a:r>
              <a:rPr kumimoji="1" lang="zh-TW" altLang="en-US" dirty="0"/>
              <a:t>年前，臺南大部分的海岸平原仍然被海水淹沒，曾文溪流出丘陵地後形成小型的沖積扇，出海口的溼地上散佈著紅樹林與莎草。有一群人從家鄉帶著謀生工具，划著獨木舟渡海來到臺南，是最早居住在臺南的一群人，他們以捕捉海洋魚類和貝類維生，用斧鋤開墾耕地，種植稻米和小米，也會捕捉補乳動物來吃。</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19</a:t>
            </a:fld>
            <a:endParaRPr kumimoji="1" lang="zh-TW" altLang="en-US"/>
          </a:p>
        </p:txBody>
      </p:sp>
    </p:spTree>
    <p:extLst>
      <p:ext uri="{BB962C8B-B14F-4D97-AF65-F5344CB8AC3E}">
        <p14:creationId xmlns:p14="http://schemas.microsoft.com/office/powerpoint/2010/main" val="2344899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這個時期稱為新石器時代，圖中是大坌坑文化時期出土的器物，大家猜猜看這是什麼？</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20</a:t>
            </a:fld>
            <a:endParaRPr kumimoji="1" lang="zh-TW" altLang="en-US"/>
          </a:p>
        </p:txBody>
      </p:sp>
    </p:spTree>
    <p:extLst>
      <p:ext uri="{BB962C8B-B14F-4D97-AF65-F5344CB8AC3E}">
        <p14:creationId xmlns:p14="http://schemas.microsoft.com/office/powerpoint/2010/main" val="3796670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同樣是新石器時代，圖中是牛稠子文化時期出土的器物，大家猜猜看這是什麼？</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21</a:t>
            </a:fld>
            <a:endParaRPr kumimoji="1" lang="zh-TW" altLang="en-US"/>
          </a:p>
        </p:txBody>
      </p:sp>
    </p:spTree>
    <p:extLst>
      <p:ext uri="{BB962C8B-B14F-4D97-AF65-F5344CB8AC3E}">
        <p14:creationId xmlns:p14="http://schemas.microsoft.com/office/powerpoint/2010/main" val="1347666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距今</a:t>
            </a:r>
            <a:r>
              <a:rPr kumimoji="1" lang="en-US" altLang="zh-TW" dirty="0"/>
              <a:t>3300</a:t>
            </a:r>
            <a:r>
              <a:rPr kumimoji="1" lang="zh-TW" altLang="en-US" dirty="0"/>
              <a:t>年至</a:t>
            </a:r>
            <a:r>
              <a:rPr kumimoji="1" lang="en-US" altLang="zh-TW" dirty="0"/>
              <a:t>1800</a:t>
            </a:r>
            <a:r>
              <a:rPr kumimoji="1" lang="zh-TW" altLang="en-US" dirty="0"/>
              <a:t>年前，曾文溪的河道經常改變（曾文溪因此又有另一個稱呼為“青冥蛇”），造成氾濫，河水帶來的泥沙在海岸邊的溼地堆積出一座座的沙洲，陸地逐漸擴大，人們的居住環境經常在沙洲和海岸溼地間變化，為了適應環境，就發展出杆欄式的建築，房屋架高整齊排列成小型的聚落，人們也會在陸地上耕作、狩獵動物、捕撈漁獵，並且會利用當地石材製作工具。</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22</a:t>
            </a:fld>
            <a:endParaRPr kumimoji="1" lang="zh-TW" altLang="en-US"/>
          </a:p>
        </p:txBody>
      </p:sp>
    </p:spTree>
    <p:extLst>
      <p:ext uri="{BB962C8B-B14F-4D97-AF65-F5344CB8AC3E}">
        <p14:creationId xmlns:p14="http://schemas.microsoft.com/office/powerpoint/2010/main" val="1158852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這是新石器時代大湖文化時期出土的器物，猜猜看這是什麼？</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23</a:t>
            </a:fld>
            <a:endParaRPr kumimoji="1" lang="zh-TW" altLang="en-US"/>
          </a:p>
        </p:txBody>
      </p:sp>
    </p:spTree>
    <p:extLst>
      <p:ext uri="{BB962C8B-B14F-4D97-AF65-F5344CB8AC3E}">
        <p14:creationId xmlns:p14="http://schemas.microsoft.com/office/powerpoint/2010/main" val="415114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距今</a:t>
            </a:r>
            <a:r>
              <a:rPr kumimoji="1" lang="en-US" altLang="zh-TW" dirty="0"/>
              <a:t>1800</a:t>
            </a:r>
            <a:r>
              <a:rPr kumimoji="1" lang="zh-TW" altLang="en-US" dirty="0"/>
              <a:t>至</a:t>
            </a:r>
            <a:r>
              <a:rPr kumimoji="1" lang="en-US" altLang="zh-TW" dirty="0"/>
              <a:t>500</a:t>
            </a:r>
            <a:r>
              <a:rPr kumimoji="1" lang="zh-TW" altLang="en-US" dirty="0"/>
              <a:t>年前，曾文溪沖積扇的面積持續擴大，害岸邊的溼地逐漸變成陸地，平原上有叢生的竹林，還有常綠的喬木參雜期間，人們開始使用鐵器拓墾山林，居住區域也從平原大量拓展到淺山地帶，人口數量大增，聚落規模也跟著變大。除了農耕與狩獵，也開始利用當地資源與海外的人交換物資，</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24</a:t>
            </a:fld>
            <a:endParaRPr kumimoji="1" lang="zh-TW" altLang="en-US"/>
          </a:p>
        </p:txBody>
      </p:sp>
    </p:spTree>
    <p:extLst>
      <p:ext uri="{BB962C8B-B14F-4D97-AF65-F5344CB8AC3E}">
        <p14:creationId xmlns:p14="http://schemas.microsoft.com/office/powerpoint/2010/main" val="4170572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這是金屬器時代蔦松文化時期出土的器物，猜猜看這是什麼？</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25</a:t>
            </a:fld>
            <a:endParaRPr kumimoji="1" lang="zh-TW" altLang="en-US"/>
          </a:p>
        </p:txBody>
      </p:sp>
    </p:spTree>
    <p:extLst>
      <p:ext uri="{BB962C8B-B14F-4D97-AF65-F5344CB8AC3E}">
        <p14:creationId xmlns:p14="http://schemas.microsoft.com/office/powerpoint/2010/main" val="1400523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距今</a:t>
            </a:r>
            <a:r>
              <a:rPr kumimoji="1" lang="en-US" altLang="zh-TW" dirty="0"/>
              <a:t>500</a:t>
            </a:r>
            <a:r>
              <a:rPr kumimoji="1" lang="zh-TW" altLang="en-US" dirty="0"/>
              <a:t>年至</a:t>
            </a:r>
            <a:r>
              <a:rPr kumimoji="1" lang="en-US" altLang="zh-TW" dirty="0"/>
              <a:t>300</a:t>
            </a:r>
            <a:r>
              <a:rPr kumimoji="1" lang="zh-TW" altLang="en-US" dirty="0"/>
              <a:t>年前，在曾文溪的出海口，沖積平原與離岸沙洲間形成一片內海，外來者在離岸沙洲上以及海灣對岸的陸地上築起了堡壘要塞以及市鎮街區，大小船隻在近海航行並在內海穿梭往返，與當地人交易並且轉運糧食貨物。大航海時代的貿易商人帶走了臺南的物資，同時引進世界各地的動植物和文化，大幅改變這片土地的樣貌，</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26</a:t>
            </a:fld>
            <a:endParaRPr kumimoji="1" lang="zh-TW" altLang="en-US"/>
          </a:p>
        </p:txBody>
      </p:sp>
    </p:spTree>
    <p:extLst>
      <p:ext uri="{BB962C8B-B14F-4D97-AF65-F5344CB8AC3E}">
        <p14:creationId xmlns:p14="http://schemas.microsoft.com/office/powerpoint/2010/main" val="130456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這是歷史時代西拉雅文化時期出土的器物，猜猜看這是什麼？</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27</a:t>
            </a:fld>
            <a:endParaRPr kumimoji="1" lang="zh-TW" altLang="en-US"/>
          </a:p>
        </p:txBody>
      </p:sp>
    </p:spTree>
    <p:extLst>
      <p:ext uri="{BB962C8B-B14F-4D97-AF65-F5344CB8AC3E}">
        <p14:creationId xmlns:p14="http://schemas.microsoft.com/office/powerpoint/2010/main" val="262001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這是臺南目前所有的行政區，看似完整的土地，其實是歷經幾萬年的大自然洗禮，在海平面上下浮浮沈沈，臺南海岸平原的特殊地質條件，也成為全臺灣唯一能夠連續保存不同時期史前文化遺跡的地方。</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3</a:t>
            </a:fld>
            <a:endParaRPr kumimoji="1" lang="zh-TW" altLang="en-US"/>
          </a:p>
        </p:txBody>
      </p:sp>
    </p:spTree>
    <p:extLst>
      <p:ext uri="{BB962C8B-B14F-4D97-AF65-F5344CB8AC3E}">
        <p14:creationId xmlns:p14="http://schemas.microsoft.com/office/powerpoint/2010/main" val="2548396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距今</a:t>
            </a:r>
            <a:r>
              <a:rPr kumimoji="1" lang="en-US" altLang="zh-TW" dirty="0"/>
              <a:t>300</a:t>
            </a:r>
            <a:r>
              <a:rPr kumimoji="1" lang="zh-TW" altLang="en-US" dirty="0"/>
              <a:t>年至</a:t>
            </a:r>
            <a:r>
              <a:rPr kumimoji="1" lang="en-US" altLang="zh-TW" dirty="0"/>
              <a:t>80</a:t>
            </a:r>
            <a:r>
              <a:rPr kumimoji="1" lang="zh-TW" altLang="en-US" dirty="0"/>
              <a:t>年前，河川帶來的大量泥沙使台江內海和倒風內海逐漸淤積，在海岸邊形成一大片海埔新生地，人們在此開發鹽田與魚塭，現代化的水利灌溉系統使農業規模擴大，除了稻米、甘蔗、甘藷的種植面積逐漸擴大外，也開始種植楊桃、文旦柚、龍眼等外來引進的經濟作物以及熱帶植物，興建鐵道更促進糖業的發展，農村人口增加，城鎮規模逐漸擴大，</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28</a:t>
            </a:fld>
            <a:endParaRPr kumimoji="1" lang="zh-TW" altLang="en-US"/>
          </a:p>
        </p:txBody>
      </p:sp>
    </p:spTree>
    <p:extLst>
      <p:ext uri="{BB962C8B-B14F-4D97-AF65-F5344CB8AC3E}">
        <p14:creationId xmlns:p14="http://schemas.microsoft.com/office/powerpoint/2010/main" val="1250491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這是歷史時代明清漢人文化時期出土的器物，猜猜看這是什麼？</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29</a:t>
            </a:fld>
            <a:endParaRPr kumimoji="1" lang="zh-TW" altLang="en-US"/>
          </a:p>
        </p:txBody>
      </p:sp>
    </p:spTree>
    <p:extLst>
      <p:ext uri="{BB962C8B-B14F-4D97-AF65-F5344CB8AC3E}">
        <p14:creationId xmlns:p14="http://schemas.microsoft.com/office/powerpoint/2010/main" val="1307195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台江內海歷經二百年的陸化，潟湖逐漸變成海埔新生地，</a:t>
            </a:r>
            <a:r>
              <a:rPr kumimoji="1" lang="en-US" altLang="zh-TW" dirty="0"/>
              <a:t>1960</a:t>
            </a:r>
            <a:r>
              <a:rPr kumimoji="1" lang="zh-TW" altLang="en-US" dirty="0"/>
              <a:t>年代開始，臺南的傳統農業逐漸轉型為高附加價值的精緻農業，部分農地轉變成工業用地，</a:t>
            </a:r>
            <a:r>
              <a:rPr kumimoji="1" lang="en-US" altLang="zh-TW" dirty="0"/>
              <a:t>1995</a:t>
            </a:r>
            <a:r>
              <a:rPr kumimoji="1" lang="zh-TW" altLang="en-US" dirty="0"/>
              <a:t>年南部科學工業園區的設立帶動光電業與半導體的發展，臺南成為科技與綠能的新聚落。然而工業的發展勢必擠壓到自然生態與人文遺跡的續存，如何取得經濟發展與環境保護的平衡，是臺南未來發展必須面對的挑戰！</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30</a:t>
            </a:fld>
            <a:endParaRPr kumimoji="1" lang="zh-TW" altLang="en-US"/>
          </a:p>
        </p:txBody>
      </p:sp>
    </p:spTree>
    <p:extLst>
      <p:ext uri="{BB962C8B-B14F-4D97-AF65-F5344CB8AC3E}">
        <p14:creationId xmlns:p14="http://schemas.microsoft.com/office/powerpoint/2010/main" val="1495194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全球暖化導致海平面上升，假使我們不採取任何減碳作為，全球平均溫度在</a:t>
            </a:r>
            <a:r>
              <a:rPr kumimoji="1" lang="en-US" altLang="zh-TW" dirty="0"/>
              <a:t>21</a:t>
            </a:r>
            <a:r>
              <a:rPr kumimoji="1" lang="zh-TW" altLang="en-US" dirty="0"/>
              <a:t>世紀末可能上升</a:t>
            </a:r>
            <a:r>
              <a:rPr kumimoji="1" lang="en-US" altLang="zh-TW" dirty="0"/>
              <a:t>4</a:t>
            </a:r>
            <a:r>
              <a:rPr kumimoji="1" lang="zh-TW" altLang="en-US" dirty="0"/>
              <a:t>度</a:t>
            </a:r>
            <a:r>
              <a:rPr kumimoji="1" lang="en-US" altLang="zh-TW" dirty="0"/>
              <a:t>C</a:t>
            </a:r>
            <a:r>
              <a:rPr kumimoji="1" lang="zh-TW" altLang="en-US" dirty="0"/>
              <a:t>，在這個模擬情境下，臺灣周邊的海平面可能會上升</a:t>
            </a:r>
            <a:r>
              <a:rPr kumimoji="1" lang="en-US" altLang="zh-TW" dirty="0"/>
              <a:t>1.2</a:t>
            </a:r>
            <a:r>
              <a:rPr kumimoji="1" lang="zh-TW" altLang="en-US" dirty="0"/>
              <a:t>公尺，臺南沿海地區因為地形平緩而被海水淹沒，原有的紅樹林與潮間帶消失，溼地上的動植物失去了棲地，潟湖周邊的漁塭也不復存在，平原地區的地層每年也會以</a:t>
            </a:r>
            <a:r>
              <a:rPr kumimoji="1" lang="en-US" altLang="zh-TW" dirty="0"/>
              <a:t>2-3</a:t>
            </a:r>
            <a:r>
              <a:rPr kumimoji="1" lang="zh-TW" altLang="en-US" dirty="0"/>
              <a:t>毫米的速度下陷，臺南海岸平原將是全臺衝擊最嚴重的地區。身處臺灣這塊新生島嶼的我們更應該思考如何善用現有的資源創造永續的環境。</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31</a:t>
            </a:fld>
            <a:endParaRPr kumimoji="1" lang="zh-TW" altLang="en-US"/>
          </a:p>
        </p:txBody>
      </p:sp>
    </p:spTree>
    <p:extLst>
      <p:ext uri="{BB962C8B-B14F-4D97-AF65-F5344CB8AC3E}">
        <p14:creationId xmlns:p14="http://schemas.microsoft.com/office/powerpoint/2010/main" val="2589821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接下來，我們將進入考古館的展廳，大家</a:t>
            </a:r>
            <a:r>
              <a:rPr kumimoji="1" lang="zh-TW" altLang="en-US" sz="1800" dirty="0">
                <a:effectLst/>
                <a:latin typeface="DFKaiShu-SB-Estd-BF"/>
              </a:rPr>
              <a:t>將</a:t>
            </a:r>
            <a:r>
              <a:rPr lang="zh-TW" altLang="en-US" sz="1800" dirty="0">
                <a:effectLst/>
                <a:latin typeface="DFKaiShu-SB-Estd-BF"/>
              </a:rPr>
              <a:t>搭乘時間機器人置身在遠古時代，由古到今穿越不同 的文化時期，感受「時間」的推移對當地文明的形成和變遷產生的影響！ </a:t>
            </a:r>
            <a:endParaRPr lang="zh-TW" altLang="en-US" dirty="0">
              <a:effectLst/>
            </a:endParaRPr>
          </a:p>
          <a:p>
            <a:endParaRPr kumimoji="1" lang="zh-TW" altLang="en-US" dirty="0"/>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32</a:t>
            </a:fld>
            <a:endParaRPr kumimoji="1" lang="zh-TW" altLang="en-US"/>
          </a:p>
        </p:txBody>
      </p:sp>
    </p:spTree>
    <p:extLst>
      <p:ext uri="{BB962C8B-B14F-4D97-AF65-F5344CB8AC3E}">
        <p14:creationId xmlns:p14="http://schemas.microsoft.com/office/powerpoint/2010/main" val="378288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從</a:t>
            </a:r>
            <a:r>
              <a:rPr kumimoji="1" lang="en-US" altLang="zh-TW" dirty="0"/>
              <a:t>27000</a:t>
            </a:r>
            <a:r>
              <a:rPr kumimoji="1" lang="zh-TW" altLang="en-US" dirty="0"/>
              <a:t>年前到現在，我們來看臺南這塊土地發生什麼變化？（教師快速播放</a:t>
            </a:r>
            <a:r>
              <a:rPr kumimoji="1" lang="en-US" altLang="zh-TW" dirty="0"/>
              <a:t>p4-p11</a:t>
            </a:r>
            <a:r>
              <a:rPr kumimoji="1" lang="zh-TW" altLang="en-US" dirty="0"/>
              <a:t>，讓學生感受臺南地質的變化）</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4</a:t>
            </a:fld>
            <a:endParaRPr kumimoji="1" lang="zh-TW" altLang="en-US"/>
          </a:p>
        </p:txBody>
      </p:sp>
    </p:spTree>
    <p:extLst>
      <p:ext uri="{BB962C8B-B14F-4D97-AF65-F5344CB8AC3E}">
        <p14:creationId xmlns:p14="http://schemas.microsoft.com/office/powerpoint/2010/main" val="231704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臺灣島是兩個板塊推擠下的產物，大約</a:t>
            </a:r>
            <a:r>
              <a:rPr kumimoji="1" lang="en-US" altLang="zh-TW" dirty="0"/>
              <a:t>1000</a:t>
            </a:r>
            <a:r>
              <a:rPr kumimoji="1" lang="zh-TW" altLang="en-US" dirty="0"/>
              <a:t>萬年前，菲律賓板塊向西北方向移動，迫使歐亞板塊產生隱沒作用，地質因皺褶與斷層而抬升，形成了古臺灣島，海岸山脈和中央山脈分別隸屬兩個板塊，中間隔著縱谷斷層。現今的臺南由東向西，從地形陡峭的西部麓山帶轉變為新化丘陵、臺南台地到最低平的海岸平原，完整展現了臺灣島的造山過程。</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12</a:t>
            </a:fld>
            <a:endParaRPr kumimoji="1" lang="zh-TW" altLang="en-US"/>
          </a:p>
        </p:txBody>
      </p:sp>
    </p:spTree>
    <p:extLst>
      <p:ext uri="{BB962C8B-B14F-4D97-AF65-F5344CB8AC3E}">
        <p14:creationId xmlns:p14="http://schemas.microsoft.com/office/powerpoint/2010/main" val="421359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曾文溪是嘉南地區最長、流域面積最大的河流，它的沈積物大多是比較細粒的泥沙，暴雨來臨時，中下游比較不會發生土石流災害，對史前人類而言是一個安全又穩定的生存環境，曾文溪的沈積物也成了最佳的時光保存盒。</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13</a:t>
            </a:fld>
            <a:endParaRPr kumimoji="1" lang="zh-TW" altLang="en-US"/>
          </a:p>
        </p:txBody>
      </p:sp>
    </p:spTree>
    <p:extLst>
      <p:ext uri="{BB962C8B-B14F-4D97-AF65-F5344CB8AC3E}">
        <p14:creationId xmlns:p14="http://schemas.microsoft.com/office/powerpoint/2010/main" val="197003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800" b="0" i="0" u="none" strike="noStrike" dirty="0">
                <a:solidFill>
                  <a:srgbClr val="000000"/>
                </a:solidFill>
                <a:effectLst/>
                <a:latin typeface="Calibri" panose="020F0502020204030204" pitchFamily="34" charset="0"/>
              </a:rPr>
              <a:t>南科地區一方面受到曾文溪沖積作用的影響，土壤堆積相當迅速。另一方面，則因為地形上的沉降作用又不斷提供土壤堆積的空間，這使得南科園區內的地層截然分明，反映出的文化分期更加細緻。由於陶器的特色為數量多、易保存、且質地、形制及紋飾變化快，可充分反映時代精神，因此新石器時代多以陶器差異做為劃分期相的標準。藉由地層、陶器及其它遺物的變化，時間由早到晚共可區分為</a:t>
            </a:r>
            <a:r>
              <a:rPr lang="en-US" altLang="zh-TW" sz="1800" b="0" i="0" u="none" strike="noStrike" dirty="0">
                <a:solidFill>
                  <a:srgbClr val="000000"/>
                </a:solidFill>
                <a:effectLst/>
                <a:latin typeface="Calibri" panose="020F0502020204030204" pitchFamily="34" charset="0"/>
              </a:rPr>
              <a:t>6</a:t>
            </a:r>
            <a:r>
              <a:rPr lang="zh-TW" altLang="en-US" sz="1800" b="0" i="0" u="none" strike="noStrike" dirty="0">
                <a:solidFill>
                  <a:srgbClr val="000000"/>
                </a:solidFill>
                <a:effectLst/>
                <a:latin typeface="Calibri" panose="020F0502020204030204" pitchFamily="34" charset="0"/>
              </a:rPr>
              <a:t>大考古文化層與</a:t>
            </a:r>
            <a:r>
              <a:rPr lang="en-US" altLang="zh-TW" sz="1800" b="0" i="0" u="none" strike="noStrike" dirty="0">
                <a:solidFill>
                  <a:srgbClr val="000000"/>
                </a:solidFill>
                <a:effectLst/>
                <a:latin typeface="Calibri" panose="020F0502020204030204" pitchFamily="34" charset="0"/>
              </a:rPr>
              <a:t>11</a:t>
            </a:r>
            <a:r>
              <a:rPr lang="zh-TW" altLang="en-US" sz="1800" b="0" i="0" u="none" strike="noStrike" dirty="0">
                <a:solidFill>
                  <a:srgbClr val="000000"/>
                </a:solidFill>
                <a:effectLst/>
                <a:latin typeface="Calibri" panose="020F0502020204030204" pitchFamily="34" charset="0"/>
              </a:rPr>
              <a:t>個子期。</a:t>
            </a:r>
            <a:endParaRPr kumimoji="1" lang="zh-TW" altLang="en-US" dirty="0"/>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14</a:t>
            </a:fld>
            <a:endParaRPr kumimoji="1" lang="zh-TW" altLang="en-US"/>
          </a:p>
        </p:txBody>
      </p:sp>
    </p:spTree>
    <p:extLst>
      <p:ext uri="{BB962C8B-B14F-4D97-AF65-F5344CB8AC3E}">
        <p14:creationId xmlns:p14="http://schemas.microsoft.com/office/powerpoint/2010/main" val="201223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距今</a:t>
            </a:r>
            <a:r>
              <a:rPr kumimoji="1" lang="en-US" altLang="zh-TW" dirty="0"/>
              <a:t>27000</a:t>
            </a:r>
            <a:r>
              <a:rPr kumimoji="1" lang="zh-TW" altLang="en-US" dirty="0"/>
              <a:t>至</a:t>
            </a:r>
            <a:r>
              <a:rPr kumimoji="1" lang="en-US" altLang="zh-TW" dirty="0"/>
              <a:t>18000</a:t>
            </a:r>
            <a:r>
              <a:rPr kumimoji="1" lang="zh-TW" altLang="en-US" dirty="0"/>
              <a:t>年前稱為末次冰盛期，海平面比現在低了</a:t>
            </a:r>
            <a:r>
              <a:rPr kumimoji="1" lang="en-US" altLang="zh-TW" dirty="0"/>
              <a:t>120</a:t>
            </a:r>
            <a:r>
              <a:rPr kumimoji="1" lang="zh-TW" altLang="en-US" dirty="0"/>
              <a:t>公尺，導致全球的陸地有一半以上露出海平面，形成陸地，臺灣海峽也形成一大片的海岸平原，連接臺灣與亞洲大陸。海岸平原上面生長著亞熱帶與溫帶的闊葉林，還有來自華北淮河流域的象群、野馬等大型的哺乳動物。</a:t>
            </a:r>
            <a:endParaRPr kumimoji="1" lang="en-US" altLang="zh-TW" dirty="0"/>
          </a:p>
          <a:p>
            <a:r>
              <a:rPr kumimoji="1" lang="zh-TW" altLang="en-US" dirty="0"/>
              <a:t>這時候的臺南又冷又乾，曾文溪還是一條細長的河流。</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15</a:t>
            </a:fld>
            <a:endParaRPr kumimoji="1" lang="zh-TW" altLang="en-US"/>
          </a:p>
        </p:txBody>
      </p:sp>
    </p:spTree>
    <p:extLst>
      <p:ext uri="{BB962C8B-B14F-4D97-AF65-F5344CB8AC3E}">
        <p14:creationId xmlns:p14="http://schemas.microsoft.com/office/powerpoint/2010/main" val="2389978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原來棲息在北方溫帶草原的動物為了尋求比較溫暖的棲地向南遷徙來到臺灣附近，這些動物死後的遺骸被河流帶到臺南外海的澎湖海溝中。</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16</a:t>
            </a:fld>
            <a:endParaRPr kumimoji="1" lang="zh-TW" altLang="en-US"/>
          </a:p>
        </p:txBody>
      </p:sp>
    </p:spTree>
    <p:extLst>
      <p:ext uri="{BB962C8B-B14F-4D97-AF65-F5344CB8AC3E}">
        <p14:creationId xmlns:p14="http://schemas.microsoft.com/office/powerpoint/2010/main" val="152468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距今</a:t>
            </a:r>
            <a:r>
              <a:rPr kumimoji="1" lang="en-US" altLang="zh-TW" dirty="0"/>
              <a:t>18000</a:t>
            </a:r>
            <a:r>
              <a:rPr kumimoji="1" lang="zh-TW" altLang="en-US" dirty="0"/>
              <a:t>年至</a:t>
            </a:r>
            <a:r>
              <a:rPr kumimoji="1" lang="en-US" altLang="zh-TW" dirty="0"/>
              <a:t>5000</a:t>
            </a:r>
            <a:r>
              <a:rPr kumimoji="1" lang="zh-TW" altLang="en-US" dirty="0"/>
              <a:t>年前，氣候開始回暖，北半球的冰層開始融化，海平面上升，連接臺灣島和亞洲大陸的陸橋被海水淹沒，臺南的海岸平原也變成一片汪洋大海，生活在陸地的大型哺乳動物失去了棲息地，只在海底留下遺骸化石。</a:t>
            </a:r>
          </a:p>
        </p:txBody>
      </p:sp>
      <p:sp>
        <p:nvSpPr>
          <p:cNvPr id="4" name="投影片編號版面配置區 3"/>
          <p:cNvSpPr>
            <a:spLocks noGrp="1"/>
          </p:cNvSpPr>
          <p:nvPr>
            <p:ph type="sldNum" sz="quarter" idx="5"/>
          </p:nvPr>
        </p:nvSpPr>
        <p:spPr/>
        <p:txBody>
          <a:bodyPr/>
          <a:lstStyle/>
          <a:p>
            <a:fld id="{C5EF7C14-9337-AB4A-B215-948FC373E9CB}" type="slidenum">
              <a:rPr kumimoji="1" lang="zh-TW" altLang="en-US" smtClean="0"/>
              <a:t>17</a:t>
            </a:fld>
            <a:endParaRPr kumimoji="1" lang="zh-TW" altLang="en-US"/>
          </a:p>
        </p:txBody>
      </p:sp>
    </p:spTree>
    <p:extLst>
      <p:ext uri="{BB962C8B-B14F-4D97-AF65-F5344CB8AC3E}">
        <p14:creationId xmlns:p14="http://schemas.microsoft.com/office/powerpoint/2010/main" val="100172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2496311"/>
            <a:ext cx="6138669" cy="3790188"/>
          </a:xfrm>
          <a:prstGeom prst="rect">
            <a:avLst/>
          </a:prstGeom>
        </p:spPr>
      </p:pic>
      <p:pic>
        <p:nvPicPr>
          <p:cNvPr id="17" name="bg object 17"/>
          <p:cNvPicPr/>
          <p:nvPr/>
        </p:nvPicPr>
        <p:blipFill>
          <a:blip r:embed="rId3" cstate="print"/>
          <a:stretch>
            <a:fillRect/>
          </a:stretch>
        </p:blipFill>
        <p:spPr>
          <a:xfrm>
            <a:off x="6002274" y="2502407"/>
            <a:ext cx="6189726" cy="3784091"/>
          </a:xfrm>
          <a:prstGeom prst="rect">
            <a:avLst/>
          </a:prstGeom>
        </p:spPr>
      </p:pic>
      <p:sp>
        <p:nvSpPr>
          <p:cNvPr id="18" name="bg object 18"/>
          <p:cNvSpPr/>
          <p:nvPr/>
        </p:nvSpPr>
        <p:spPr>
          <a:xfrm>
            <a:off x="838580" y="202311"/>
            <a:ext cx="8025765" cy="2077720"/>
          </a:xfrm>
          <a:custGeom>
            <a:avLst/>
            <a:gdLst/>
            <a:ahLst/>
            <a:cxnLst/>
            <a:rect l="l" t="t" r="r" b="b"/>
            <a:pathLst>
              <a:path w="8025765" h="2077720">
                <a:moveTo>
                  <a:pt x="8025383" y="0"/>
                </a:moveTo>
                <a:lnTo>
                  <a:pt x="0" y="0"/>
                </a:lnTo>
                <a:lnTo>
                  <a:pt x="0" y="2077211"/>
                </a:lnTo>
                <a:lnTo>
                  <a:pt x="8025383" y="2077211"/>
                </a:lnTo>
                <a:lnTo>
                  <a:pt x="8025383" y="0"/>
                </a:lnTo>
                <a:close/>
              </a:path>
            </a:pathLst>
          </a:custGeom>
          <a:solidFill>
            <a:srgbClr val="7E7E7E"/>
          </a:solidFill>
        </p:spPr>
        <p:txBody>
          <a:bodyPr wrap="square" lIns="0" tIns="0" rIns="0" bIns="0" rtlCol="0"/>
          <a:lstStyle/>
          <a:p>
            <a:endParaRPr/>
          </a:p>
        </p:txBody>
      </p:sp>
      <p:pic>
        <p:nvPicPr>
          <p:cNvPr id="19" name="bg object 19"/>
          <p:cNvPicPr/>
          <p:nvPr/>
        </p:nvPicPr>
        <p:blipFill>
          <a:blip r:embed="rId4" cstate="print"/>
          <a:stretch>
            <a:fillRect/>
          </a:stretch>
        </p:blipFill>
        <p:spPr>
          <a:xfrm>
            <a:off x="2867405" y="470166"/>
            <a:ext cx="1564386" cy="1114031"/>
          </a:xfrm>
          <a:prstGeom prst="rect">
            <a:avLst/>
          </a:prstGeom>
        </p:spPr>
      </p:pic>
      <p:pic>
        <p:nvPicPr>
          <p:cNvPr id="20" name="bg object 20"/>
          <p:cNvPicPr/>
          <p:nvPr/>
        </p:nvPicPr>
        <p:blipFill>
          <a:blip r:embed="rId5" cstate="print"/>
          <a:stretch>
            <a:fillRect/>
          </a:stretch>
        </p:blipFill>
        <p:spPr>
          <a:xfrm>
            <a:off x="3774948" y="470166"/>
            <a:ext cx="1165098" cy="1114031"/>
          </a:xfrm>
          <a:prstGeom prst="rect">
            <a:avLst/>
          </a:prstGeom>
        </p:spPr>
      </p:pic>
      <p:pic>
        <p:nvPicPr>
          <p:cNvPr id="21" name="bg object 21"/>
          <p:cNvPicPr/>
          <p:nvPr/>
        </p:nvPicPr>
        <p:blipFill>
          <a:blip r:embed="rId6" cstate="print"/>
          <a:stretch>
            <a:fillRect/>
          </a:stretch>
        </p:blipFill>
        <p:spPr>
          <a:xfrm>
            <a:off x="4283202" y="470166"/>
            <a:ext cx="1564386" cy="1114031"/>
          </a:xfrm>
          <a:prstGeom prst="rect">
            <a:avLst/>
          </a:prstGeom>
        </p:spPr>
      </p:pic>
      <p:pic>
        <p:nvPicPr>
          <p:cNvPr id="22" name="bg object 22"/>
          <p:cNvPicPr/>
          <p:nvPr/>
        </p:nvPicPr>
        <p:blipFill>
          <a:blip r:embed="rId7" cstate="print"/>
          <a:stretch>
            <a:fillRect/>
          </a:stretch>
        </p:blipFill>
        <p:spPr>
          <a:xfrm>
            <a:off x="5190744" y="470166"/>
            <a:ext cx="1673352" cy="1114031"/>
          </a:xfrm>
          <a:prstGeom prst="rect">
            <a:avLst/>
          </a:prstGeom>
        </p:spPr>
      </p:pic>
      <p:pic>
        <p:nvPicPr>
          <p:cNvPr id="23" name="bg object 23"/>
          <p:cNvPicPr/>
          <p:nvPr/>
        </p:nvPicPr>
        <p:blipFill>
          <a:blip r:embed="rId8" cstate="print"/>
          <a:stretch>
            <a:fillRect/>
          </a:stretch>
        </p:blipFill>
        <p:spPr>
          <a:xfrm>
            <a:off x="2758439" y="1018806"/>
            <a:ext cx="4214621" cy="1114031"/>
          </a:xfrm>
          <a:prstGeom prst="rect">
            <a:avLst/>
          </a:prstGeom>
        </p:spPr>
      </p:pic>
      <p:sp>
        <p:nvSpPr>
          <p:cNvPr id="2" name="Holder 2"/>
          <p:cNvSpPr>
            <a:spLocks noGrp="1"/>
          </p:cNvSpPr>
          <p:nvPr>
            <p:ph type="title"/>
          </p:nvPr>
        </p:nvSpPr>
        <p:spPr/>
        <p:txBody>
          <a:bodyPr lIns="0" tIns="0" rIns="0" bIns="0"/>
          <a:lstStyle>
            <a:lvl1pPr>
              <a:defRPr sz="7200" b="1" i="0">
                <a:solidFill>
                  <a:srgbClr val="FF0000"/>
                </a:solidFill>
                <a:latin typeface="Microsoft JhengHei"/>
                <a:cs typeface="Microsoft JhengHe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1" i="0">
                <a:solidFill>
                  <a:srgbClr val="FF0000"/>
                </a:solidFill>
                <a:latin typeface="Microsoft JhengHei"/>
                <a:cs typeface="Microsoft JhengHe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1" i="0">
                <a:solidFill>
                  <a:srgbClr val="FF0000"/>
                </a:solidFill>
                <a:latin typeface="Microsoft JhengHei"/>
                <a:cs typeface="Microsoft Jheng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54246" y="359663"/>
            <a:ext cx="3683507" cy="1123315"/>
          </a:xfrm>
          <a:prstGeom prst="rect">
            <a:avLst/>
          </a:prstGeom>
        </p:spPr>
        <p:txBody>
          <a:bodyPr wrap="square" lIns="0" tIns="0" rIns="0" bIns="0">
            <a:spAutoFit/>
          </a:bodyPr>
          <a:lstStyle>
            <a:lvl1pPr>
              <a:defRPr sz="7200" b="1" i="0">
                <a:solidFill>
                  <a:srgbClr val="FF0000"/>
                </a:solidFill>
                <a:latin typeface="Microsoft JhengHei"/>
                <a:cs typeface="Microsoft JhengHe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2.jpg"/><Relationship Id="rId4" Type="http://schemas.openxmlformats.org/officeDocument/2006/relationships/image" Target="../media/image30.jp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jpg"/><Relationship Id="rId4" Type="http://schemas.openxmlformats.org/officeDocument/2006/relationships/image" Target="../media/image38.jp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16.jpg"/><Relationship Id="rId4" Type="http://schemas.openxmlformats.org/officeDocument/2006/relationships/image" Target="../media/image47.jp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57.png"/><Relationship Id="rId10" Type="http://schemas.openxmlformats.org/officeDocument/2006/relationships/image" Target="../media/image61.jpg"/><Relationship Id="rId4" Type="http://schemas.openxmlformats.org/officeDocument/2006/relationships/image" Target="../media/image56.jp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22.jpg"/><Relationship Id="rId4" Type="http://schemas.openxmlformats.org/officeDocument/2006/relationships/image" Target="../media/image74.jpg"/><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83969" y="0"/>
            <a:ext cx="9753600" cy="6858000"/>
            <a:chOff x="1283969" y="0"/>
            <a:chExt cx="9753600" cy="6858000"/>
          </a:xfrm>
        </p:grpSpPr>
        <p:pic>
          <p:nvPicPr>
            <p:cNvPr id="3" name="object 3"/>
            <p:cNvPicPr/>
            <p:nvPr/>
          </p:nvPicPr>
          <p:blipFill>
            <a:blip r:embed="rId2" cstate="print"/>
            <a:stretch>
              <a:fillRect/>
            </a:stretch>
          </p:blipFill>
          <p:spPr>
            <a:xfrm>
              <a:off x="1283969" y="0"/>
              <a:ext cx="9753600" cy="6858000"/>
            </a:xfrm>
            <a:prstGeom prst="rect">
              <a:avLst/>
            </a:prstGeom>
          </p:spPr>
        </p:pic>
        <p:sp>
          <p:nvSpPr>
            <p:cNvPr id="4" name="object 4"/>
            <p:cNvSpPr/>
            <p:nvPr/>
          </p:nvSpPr>
          <p:spPr>
            <a:xfrm>
              <a:off x="1600199" y="5405628"/>
              <a:ext cx="9160510" cy="1253490"/>
            </a:xfrm>
            <a:custGeom>
              <a:avLst/>
              <a:gdLst/>
              <a:ahLst/>
              <a:cxnLst/>
              <a:rect l="l" t="t" r="r" b="b"/>
              <a:pathLst>
                <a:path w="9160510" h="1253490">
                  <a:moveTo>
                    <a:pt x="9160002" y="0"/>
                  </a:moveTo>
                  <a:lnTo>
                    <a:pt x="0" y="0"/>
                  </a:lnTo>
                  <a:lnTo>
                    <a:pt x="0" y="1253490"/>
                  </a:lnTo>
                  <a:lnTo>
                    <a:pt x="9160002" y="1253490"/>
                  </a:lnTo>
                  <a:lnTo>
                    <a:pt x="9160002" y="0"/>
                  </a:lnTo>
                  <a:close/>
                </a:path>
              </a:pathLst>
            </a:custGeom>
            <a:solidFill>
              <a:srgbClr val="843B0C"/>
            </a:solidFill>
          </p:spPr>
          <p:txBody>
            <a:bodyPr wrap="square" lIns="0" tIns="0" rIns="0" bIns="0" rtlCol="0"/>
            <a:lstStyle/>
            <a:p>
              <a:endParaRPr/>
            </a:p>
          </p:txBody>
        </p:sp>
      </p:grpSp>
      <p:sp>
        <p:nvSpPr>
          <p:cNvPr id="5" name="object 5"/>
          <p:cNvSpPr txBox="1">
            <a:spLocks noGrp="1"/>
          </p:cNvSpPr>
          <p:nvPr>
            <p:ph type="title"/>
          </p:nvPr>
        </p:nvSpPr>
        <p:spPr>
          <a:xfrm>
            <a:off x="1711198" y="5477255"/>
            <a:ext cx="8938895" cy="1123315"/>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滄海桑</a:t>
            </a:r>
            <a:r>
              <a:rPr dirty="0">
                <a:solidFill>
                  <a:srgbClr val="FFFFFF"/>
                </a:solidFill>
              </a:rPr>
              <a:t>田</a:t>
            </a:r>
            <a:r>
              <a:rPr spc="-5" dirty="0">
                <a:solidFill>
                  <a:srgbClr val="FFFFFF"/>
                </a:solidFill>
              </a:rPr>
              <a:t>~柯南在南科</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93113" y="0"/>
            <a:ext cx="9606280" cy="6858000"/>
            <a:chOff x="1293113" y="0"/>
            <a:chExt cx="9606280" cy="6858000"/>
          </a:xfrm>
        </p:grpSpPr>
        <p:pic>
          <p:nvPicPr>
            <p:cNvPr id="3" name="object 3"/>
            <p:cNvPicPr/>
            <p:nvPr/>
          </p:nvPicPr>
          <p:blipFill>
            <a:blip r:embed="rId2" cstate="print"/>
            <a:stretch>
              <a:fillRect/>
            </a:stretch>
          </p:blipFill>
          <p:spPr>
            <a:xfrm>
              <a:off x="1293113" y="0"/>
              <a:ext cx="9605771" cy="1453133"/>
            </a:xfrm>
            <a:prstGeom prst="rect">
              <a:avLst/>
            </a:prstGeom>
          </p:spPr>
        </p:pic>
        <p:pic>
          <p:nvPicPr>
            <p:cNvPr id="4" name="object 4"/>
            <p:cNvPicPr/>
            <p:nvPr/>
          </p:nvPicPr>
          <p:blipFill>
            <a:blip r:embed="rId3" cstate="print"/>
            <a:stretch>
              <a:fillRect/>
            </a:stretch>
          </p:blipFill>
          <p:spPr>
            <a:xfrm>
              <a:off x="2950463" y="1453132"/>
              <a:ext cx="6291072" cy="5404864"/>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63595" y="0"/>
            <a:ext cx="6464808" cy="68579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94004" y="0"/>
            <a:ext cx="10604500" cy="6858000"/>
            <a:chOff x="794004" y="0"/>
            <a:chExt cx="10604500" cy="6858000"/>
          </a:xfrm>
        </p:grpSpPr>
        <p:pic>
          <p:nvPicPr>
            <p:cNvPr id="3" name="object 3"/>
            <p:cNvPicPr/>
            <p:nvPr/>
          </p:nvPicPr>
          <p:blipFill>
            <a:blip r:embed="rId3" cstate="print"/>
            <a:stretch>
              <a:fillRect/>
            </a:stretch>
          </p:blipFill>
          <p:spPr>
            <a:xfrm>
              <a:off x="794004" y="0"/>
              <a:ext cx="10603992" cy="1153667"/>
            </a:xfrm>
            <a:prstGeom prst="rect">
              <a:avLst/>
            </a:prstGeom>
          </p:spPr>
        </p:pic>
        <p:pic>
          <p:nvPicPr>
            <p:cNvPr id="4" name="object 4"/>
            <p:cNvPicPr/>
            <p:nvPr/>
          </p:nvPicPr>
          <p:blipFill>
            <a:blip r:embed="rId4" cstate="print"/>
            <a:stretch>
              <a:fillRect/>
            </a:stretch>
          </p:blipFill>
          <p:spPr>
            <a:xfrm>
              <a:off x="3297936" y="1153666"/>
              <a:ext cx="5585783" cy="5704330"/>
            </a:xfrm>
            <a:prstGeom prst="rect">
              <a:avLst/>
            </a:prstGeom>
          </p:spPr>
        </p:pic>
        <p:sp>
          <p:nvSpPr>
            <p:cNvPr id="5" name="object 5"/>
            <p:cNvSpPr/>
            <p:nvPr/>
          </p:nvSpPr>
          <p:spPr>
            <a:xfrm>
              <a:off x="6647561" y="3475482"/>
              <a:ext cx="1022985" cy="550545"/>
            </a:xfrm>
            <a:custGeom>
              <a:avLst/>
              <a:gdLst/>
              <a:ahLst/>
              <a:cxnLst/>
              <a:rect l="l" t="t" r="r" b="b"/>
              <a:pathLst>
                <a:path w="1022984" h="550545">
                  <a:moveTo>
                    <a:pt x="182880" y="0"/>
                  </a:moveTo>
                  <a:lnTo>
                    <a:pt x="0" y="76453"/>
                  </a:lnTo>
                  <a:lnTo>
                    <a:pt x="76454" y="259333"/>
                  </a:lnTo>
                  <a:lnTo>
                    <a:pt x="102997" y="194436"/>
                  </a:lnTo>
                  <a:lnTo>
                    <a:pt x="969391" y="550163"/>
                  </a:lnTo>
                  <a:lnTo>
                    <a:pt x="1022604" y="420496"/>
                  </a:lnTo>
                  <a:lnTo>
                    <a:pt x="156210" y="64896"/>
                  </a:lnTo>
                  <a:lnTo>
                    <a:pt x="182880" y="0"/>
                  </a:lnTo>
                  <a:close/>
                </a:path>
              </a:pathLst>
            </a:custGeom>
            <a:solidFill>
              <a:srgbClr val="FF0000"/>
            </a:solidFill>
          </p:spPr>
          <p:txBody>
            <a:bodyPr wrap="square" lIns="0" tIns="0" rIns="0" bIns="0" rtlCol="0"/>
            <a:lstStyle/>
            <a:p>
              <a:endParaRPr/>
            </a:p>
          </p:txBody>
        </p:sp>
        <p:sp>
          <p:nvSpPr>
            <p:cNvPr id="6" name="object 6"/>
            <p:cNvSpPr/>
            <p:nvPr/>
          </p:nvSpPr>
          <p:spPr>
            <a:xfrm>
              <a:off x="6647561" y="3475482"/>
              <a:ext cx="1022985" cy="550545"/>
            </a:xfrm>
            <a:custGeom>
              <a:avLst/>
              <a:gdLst/>
              <a:ahLst/>
              <a:cxnLst/>
              <a:rect l="l" t="t" r="r" b="b"/>
              <a:pathLst>
                <a:path w="1022984" h="550545">
                  <a:moveTo>
                    <a:pt x="0" y="76453"/>
                  </a:moveTo>
                  <a:lnTo>
                    <a:pt x="182880" y="0"/>
                  </a:lnTo>
                  <a:lnTo>
                    <a:pt x="156210" y="64896"/>
                  </a:lnTo>
                  <a:lnTo>
                    <a:pt x="1022604" y="420496"/>
                  </a:lnTo>
                  <a:lnTo>
                    <a:pt x="969391" y="550163"/>
                  </a:lnTo>
                  <a:lnTo>
                    <a:pt x="102997" y="194436"/>
                  </a:lnTo>
                  <a:lnTo>
                    <a:pt x="76454" y="259333"/>
                  </a:lnTo>
                  <a:lnTo>
                    <a:pt x="0" y="76453"/>
                  </a:lnTo>
                  <a:close/>
                </a:path>
              </a:pathLst>
            </a:custGeom>
            <a:ln w="12699">
              <a:solidFill>
                <a:srgbClr val="FF0000"/>
              </a:solidFill>
            </a:ln>
          </p:spPr>
          <p:txBody>
            <a:bodyPr wrap="square" lIns="0" tIns="0" rIns="0" bIns="0" rtlCol="0"/>
            <a:lstStyle/>
            <a:p>
              <a:endParaRPr/>
            </a:p>
          </p:txBody>
        </p:sp>
        <p:sp>
          <p:nvSpPr>
            <p:cNvPr id="7" name="object 7"/>
            <p:cNvSpPr/>
            <p:nvPr/>
          </p:nvSpPr>
          <p:spPr>
            <a:xfrm>
              <a:off x="6258051" y="1883791"/>
              <a:ext cx="2577465" cy="3077210"/>
            </a:xfrm>
            <a:custGeom>
              <a:avLst/>
              <a:gdLst/>
              <a:ahLst/>
              <a:cxnLst/>
              <a:rect l="l" t="t" r="r" b="b"/>
              <a:pathLst>
                <a:path w="2577465" h="3077210">
                  <a:moveTo>
                    <a:pt x="2577211" y="649097"/>
                  </a:moveTo>
                  <a:lnTo>
                    <a:pt x="1579499" y="3077083"/>
                  </a:lnTo>
                  <a:lnTo>
                    <a:pt x="0" y="2427986"/>
                  </a:lnTo>
                  <a:lnTo>
                    <a:pt x="997712" y="0"/>
                  </a:lnTo>
                  <a:lnTo>
                    <a:pt x="2577211" y="649097"/>
                  </a:lnTo>
                  <a:close/>
                </a:path>
              </a:pathLst>
            </a:custGeom>
            <a:ln w="28575">
              <a:solidFill>
                <a:srgbClr val="FF0000"/>
              </a:solidFill>
            </a:ln>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0083" y="265430"/>
            <a:ext cx="7291705" cy="695960"/>
          </a:xfrm>
          <a:prstGeom prst="rect">
            <a:avLst/>
          </a:prstGeom>
        </p:spPr>
        <p:txBody>
          <a:bodyPr vert="horz" wrap="square" lIns="0" tIns="12065" rIns="0" bIns="0" rtlCol="0">
            <a:spAutoFit/>
          </a:bodyPr>
          <a:lstStyle/>
          <a:p>
            <a:pPr marL="12700">
              <a:lnSpc>
                <a:spcPct val="100000"/>
              </a:lnSpc>
              <a:spcBef>
                <a:spcPts val="95"/>
              </a:spcBef>
            </a:pPr>
            <a:r>
              <a:rPr sz="4400" b="0" dirty="0">
                <a:latin typeface="Microsoft JhengHei Light"/>
                <a:cs typeface="Microsoft JhengHei Light"/>
              </a:rPr>
              <a:t>沉積物</a:t>
            </a:r>
            <a:r>
              <a:rPr sz="4400" b="0" spc="-5" dirty="0">
                <a:solidFill>
                  <a:srgbClr val="000000"/>
                </a:solidFill>
                <a:latin typeface="Microsoft JhengHei Light"/>
                <a:cs typeface="Microsoft JhengHei Light"/>
              </a:rPr>
              <a:t>成了最佳</a:t>
            </a:r>
            <a:r>
              <a:rPr sz="4400" b="0" spc="10" dirty="0">
                <a:solidFill>
                  <a:srgbClr val="000000"/>
                </a:solidFill>
                <a:latin typeface="Microsoft JhengHei Light"/>
                <a:cs typeface="Microsoft JhengHei Light"/>
              </a:rPr>
              <a:t>的</a:t>
            </a:r>
            <a:r>
              <a:rPr sz="4400" b="0" spc="-5" dirty="0">
                <a:latin typeface="Microsoft JhengHei Light"/>
                <a:cs typeface="Microsoft JhengHei Light"/>
              </a:rPr>
              <a:t>時光保存盒</a:t>
            </a:r>
            <a:endParaRPr sz="4400">
              <a:latin typeface="Microsoft JhengHei Light"/>
              <a:cs typeface="Microsoft JhengHei Light"/>
            </a:endParaRPr>
          </a:p>
        </p:txBody>
      </p:sp>
      <p:pic>
        <p:nvPicPr>
          <p:cNvPr id="3" name="object 3"/>
          <p:cNvPicPr/>
          <p:nvPr/>
        </p:nvPicPr>
        <p:blipFill>
          <a:blip r:embed="rId3" cstate="print"/>
          <a:stretch>
            <a:fillRect/>
          </a:stretch>
        </p:blipFill>
        <p:spPr>
          <a:xfrm>
            <a:off x="223265" y="1141472"/>
            <a:ext cx="5562600" cy="5663946"/>
          </a:xfrm>
          <a:prstGeom prst="rect">
            <a:avLst/>
          </a:prstGeom>
        </p:spPr>
      </p:pic>
      <p:pic>
        <p:nvPicPr>
          <p:cNvPr id="4" name="object 4"/>
          <p:cNvPicPr/>
          <p:nvPr/>
        </p:nvPicPr>
        <p:blipFill>
          <a:blip r:embed="rId4" cstate="print"/>
          <a:stretch>
            <a:fillRect/>
          </a:stretch>
        </p:blipFill>
        <p:spPr>
          <a:xfrm>
            <a:off x="5883402" y="1141472"/>
            <a:ext cx="6083808" cy="56639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295144" y="0"/>
            <a:ext cx="7601711" cy="68579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9623" y="2680716"/>
            <a:ext cx="12117705" cy="3500754"/>
            <a:chOff x="39623" y="2680716"/>
            <a:chExt cx="12117705" cy="3500754"/>
          </a:xfrm>
        </p:grpSpPr>
        <p:pic>
          <p:nvPicPr>
            <p:cNvPr id="3" name="object 3"/>
            <p:cNvPicPr/>
            <p:nvPr/>
          </p:nvPicPr>
          <p:blipFill>
            <a:blip r:embed="rId3" cstate="print"/>
            <a:stretch>
              <a:fillRect/>
            </a:stretch>
          </p:blipFill>
          <p:spPr>
            <a:xfrm>
              <a:off x="39623" y="2680716"/>
              <a:ext cx="6217920" cy="3500628"/>
            </a:xfrm>
            <a:prstGeom prst="rect">
              <a:avLst/>
            </a:prstGeom>
          </p:spPr>
        </p:pic>
        <p:pic>
          <p:nvPicPr>
            <p:cNvPr id="4" name="object 4"/>
            <p:cNvPicPr/>
            <p:nvPr/>
          </p:nvPicPr>
          <p:blipFill>
            <a:blip r:embed="rId4" cstate="print"/>
            <a:stretch>
              <a:fillRect/>
            </a:stretch>
          </p:blipFill>
          <p:spPr>
            <a:xfrm>
              <a:off x="5939789" y="2680716"/>
              <a:ext cx="6217158" cy="3500628"/>
            </a:xfrm>
            <a:prstGeom prst="rect">
              <a:avLst/>
            </a:prstGeom>
          </p:spPr>
        </p:pic>
      </p:grpSp>
      <p:grpSp>
        <p:nvGrpSpPr>
          <p:cNvPr id="5" name="object 5"/>
          <p:cNvGrpSpPr/>
          <p:nvPr/>
        </p:nvGrpSpPr>
        <p:grpSpPr>
          <a:xfrm>
            <a:off x="393572" y="228981"/>
            <a:ext cx="8777605" cy="2078989"/>
            <a:chOff x="393572" y="228981"/>
            <a:chExt cx="8777605" cy="2078989"/>
          </a:xfrm>
        </p:grpSpPr>
        <p:sp>
          <p:nvSpPr>
            <p:cNvPr id="6" name="object 6"/>
            <p:cNvSpPr/>
            <p:nvPr/>
          </p:nvSpPr>
          <p:spPr>
            <a:xfrm>
              <a:off x="393572" y="228981"/>
              <a:ext cx="8777605" cy="2078989"/>
            </a:xfrm>
            <a:custGeom>
              <a:avLst/>
              <a:gdLst/>
              <a:ahLst/>
              <a:cxnLst/>
              <a:rect l="l" t="t" r="r" b="b"/>
              <a:pathLst>
                <a:path w="8777605" h="2078989">
                  <a:moveTo>
                    <a:pt x="8777478" y="0"/>
                  </a:moveTo>
                  <a:lnTo>
                    <a:pt x="0" y="0"/>
                  </a:lnTo>
                  <a:lnTo>
                    <a:pt x="0" y="2078736"/>
                  </a:lnTo>
                  <a:lnTo>
                    <a:pt x="8777478" y="2078736"/>
                  </a:lnTo>
                  <a:lnTo>
                    <a:pt x="8777478" y="0"/>
                  </a:lnTo>
                  <a:close/>
                </a:path>
              </a:pathLst>
            </a:custGeom>
            <a:solidFill>
              <a:srgbClr val="7E7E7E"/>
            </a:solidFill>
          </p:spPr>
          <p:txBody>
            <a:bodyPr wrap="square" lIns="0" tIns="0" rIns="0" bIns="0" rtlCol="0"/>
            <a:lstStyle/>
            <a:p>
              <a:endParaRPr/>
            </a:p>
          </p:txBody>
        </p:sp>
        <p:pic>
          <p:nvPicPr>
            <p:cNvPr id="7" name="object 7"/>
            <p:cNvPicPr/>
            <p:nvPr/>
          </p:nvPicPr>
          <p:blipFill>
            <a:blip r:embed="rId5" cstate="print"/>
            <a:stretch>
              <a:fillRect/>
            </a:stretch>
          </p:blipFill>
          <p:spPr>
            <a:xfrm>
              <a:off x="2192274" y="497598"/>
              <a:ext cx="2169414" cy="1114031"/>
            </a:xfrm>
            <a:prstGeom prst="rect">
              <a:avLst/>
            </a:prstGeom>
          </p:spPr>
        </p:pic>
        <p:pic>
          <p:nvPicPr>
            <p:cNvPr id="8" name="object 8"/>
            <p:cNvPicPr/>
            <p:nvPr/>
          </p:nvPicPr>
          <p:blipFill>
            <a:blip r:embed="rId6" cstate="print"/>
            <a:stretch>
              <a:fillRect/>
            </a:stretch>
          </p:blipFill>
          <p:spPr>
            <a:xfrm>
              <a:off x="3704844" y="497598"/>
              <a:ext cx="1165098" cy="1114031"/>
            </a:xfrm>
            <a:prstGeom prst="rect">
              <a:avLst/>
            </a:prstGeom>
          </p:spPr>
        </p:pic>
        <p:pic>
          <p:nvPicPr>
            <p:cNvPr id="9" name="object 9"/>
            <p:cNvPicPr/>
            <p:nvPr/>
          </p:nvPicPr>
          <p:blipFill>
            <a:blip r:embed="rId7" cstate="print"/>
            <a:stretch>
              <a:fillRect/>
            </a:stretch>
          </p:blipFill>
          <p:spPr>
            <a:xfrm>
              <a:off x="4213097" y="497598"/>
              <a:ext cx="2172462" cy="1114031"/>
            </a:xfrm>
            <a:prstGeom prst="rect">
              <a:avLst/>
            </a:prstGeom>
          </p:spPr>
        </p:pic>
        <p:pic>
          <p:nvPicPr>
            <p:cNvPr id="10" name="object 10"/>
            <p:cNvPicPr/>
            <p:nvPr/>
          </p:nvPicPr>
          <p:blipFill>
            <a:blip r:embed="rId8" cstate="print"/>
            <a:stretch>
              <a:fillRect/>
            </a:stretch>
          </p:blipFill>
          <p:spPr>
            <a:xfrm>
              <a:off x="5728715" y="497598"/>
              <a:ext cx="1673351" cy="1114031"/>
            </a:xfrm>
            <a:prstGeom prst="rect">
              <a:avLst/>
            </a:prstGeom>
          </p:spPr>
        </p:pic>
        <p:pic>
          <p:nvPicPr>
            <p:cNvPr id="11" name="object 11"/>
            <p:cNvPicPr/>
            <p:nvPr/>
          </p:nvPicPr>
          <p:blipFill>
            <a:blip r:embed="rId9" cstate="print"/>
            <a:stretch>
              <a:fillRect/>
            </a:stretch>
          </p:blipFill>
          <p:spPr>
            <a:xfrm>
              <a:off x="657606" y="1107198"/>
              <a:ext cx="8279130" cy="1114031"/>
            </a:xfrm>
            <a:prstGeom prst="rect">
              <a:avLst/>
            </a:prstGeom>
          </p:spPr>
        </p:pic>
      </p:grpSp>
      <p:sp>
        <p:nvSpPr>
          <p:cNvPr id="12" name="object 12"/>
          <p:cNvSpPr txBox="1"/>
          <p:nvPr/>
        </p:nvSpPr>
        <p:spPr>
          <a:xfrm>
            <a:off x="393572" y="228981"/>
            <a:ext cx="8777605" cy="2078989"/>
          </a:xfrm>
          <a:prstGeom prst="rect">
            <a:avLst/>
          </a:prstGeom>
          <a:ln w="12700">
            <a:solidFill>
              <a:srgbClr val="BEBEBE"/>
            </a:solidFill>
          </a:ln>
        </p:spPr>
        <p:txBody>
          <a:bodyPr vert="horz" wrap="square" lIns="0" tIns="414020" rIns="0" bIns="0" rtlCol="0">
            <a:spAutoFit/>
          </a:bodyPr>
          <a:lstStyle/>
          <a:p>
            <a:pPr algn="ctr">
              <a:lnSpc>
                <a:spcPct val="100000"/>
              </a:lnSpc>
              <a:spcBef>
                <a:spcPts val="3260"/>
              </a:spcBef>
            </a:pPr>
            <a:r>
              <a:rPr sz="4000" b="1" spc="-5" dirty="0">
                <a:solidFill>
                  <a:srgbClr val="FFFF00"/>
                </a:solidFill>
                <a:latin typeface="Microsoft JhengHei"/>
                <a:cs typeface="Microsoft JhengHei"/>
              </a:rPr>
              <a:t>27000</a:t>
            </a:r>
            <a:r>
              <a:rPr sz="4000" b="1" dirty="0">
                <a:solidFill>
                  <a:srgbClr val="FFFF00"/>
                </a:solidFill>
                <a:latin typeface="Microsoft JhengHei"/>
                <a:cs typeface="Microsoft JhengHei"/>
              </a:rPr>
              <a:t>至18000年前</a:t>
            </a:r>
            <a:endParaRPr sz="4000">
              <a:latin typeface="Microsoft JhengHei"/>
              <a:cs typeface="Microsoft JhengHei"/>
            </a:endParaRPr>
          </a:p>
          <a:p>
            <a:pPr marL="5080" algn="ctr">
              <a:lnSpc>
                <a:spcPct val="100000"/>
              </a:lnSpc>
            </a:pPr>
            <a:r>
              <a:rPr sz="4000" b="1" dirty="0">
                <a:solidFill>
                  <a:srgbClr val="FFFFFF"/>
                </a:solidFill>
                <a:latin typeface="Microsoft JhengHei"/>
                <a:cs typeface="Microsoft JhengHei"/>
              </a:rPr>
              <a:t>末次冰盛期，臺灣與亞洲大陸相連</a:t>
            </a:r>
            <a:endParaRPr sz="4000">
              <a:latin typeface="Microsoft JhengHei"/>
              <a:cs typeface="Microsoft JhengHei"/>
            </a:endParaRPr>
          </a:p>
        </p:txBody>
      </p:sp>
      <p:pic>
        <p:nvPicPr>
          <p:cNvPr id="13" name="object 13"/>
          <p:cNvPicPr/>
          <p:nvPr/>
        </p:nvPicPr>
        <p:blipFill>
          <a:blip r:embed="rId10" cstate="print"/>
          <a:stretch>
            <a:fillRect/>
          </a:stretch>
        </p:blipFill>
        <p:spPr>
          <a:xfrm>
            <a:off x="9467088" y="228600"/>
            <a:ext cx="2331720" cy="20787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86740" y="0"/>
            <a:ext cx="11018519" cy="68579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543555"/>
            <a:ext cx="12192000" cy="3710304"/>
            <a:chOff x="0" y="2543555"/>
            <a:chExt cx="12192000" cy="3710304"/>
          </a:xfrm>
        </p:grpSpPr>
        <p:pic>
          <p:nvPicPr>
            <p:cNvPr id="3" name="object 3"/>
            <p:cNvPicPr/>
            <p:nvPr/>
          </p:nvPicPr>
          <p:blipFill>
            <a:blip r:embed="rId3" cstate="print"/>
            <a:stretch>
              <a:fillRect/>
            </a:stretch>
          </p:blipFill>
          <p:spPr>
            <a:xfrm>
              <a:off x="5715000" y="2543555"/>
              <a:ext cx="6477000" cy="3710178"/>
            </a:xfrm>
            <a:prstGeom prst="rect">
              <a:avLst/>
            </a:prstGeom>
          </p:spPr>
        </p:pic>
        <p:pic>
          <p:nvPicPr>
            <p:cNvPr id="4" name="object 4"/>
            <p:cNvPicPr/>
            <p:nvPr/>
          </p:nvPicPr>
          <p:blipFill>
            <a:blip r:embed="rId4" cstate="print"/>
            <a:stretch>
              <a:fillRect/>
            </a:stretch>
          </p:blipFill>
          <p:spPr>
            <a:xfrm>
              <a:off x="0" y="2543555"/>
              <a:ext cx="6172200" cy="3710178"/>
            </a:xfrm>
            <a:prstGeom prst="rect">
              <a:avLst/>
            </a:prstGeom>
          </p:spPr>
        </p:pic>
      </p:grpSp>
      <p:grpSp>
        <p:nvGrpSpPr>
          <p:cNvPr id="5" name="object 5"/>
          <p:cNvGrpSpPr/>
          <p:nvPr/>
        </p:nvGrpSpPr>
        <p:grpSpPr>
          <a:xfrm>
            <a:off x="455294" y="232029"/>
            <a:ext cx="8659495" cy="2077720"/>
            <a:chOff x="455294" y="232029"/>
            <a:chExt cx="8659495" cy="2077720"/>
          </a:xfrm>
        </p:grpSpPr>
        <p:sp>
          <p:nvSpPr>
            <p:cNvPr id="6" name="object 6"/>
            <p:cNvSpPr/>
            <p:nvPr/>
          </p:nvSpPr>
          <p:spPr>
            <a:xfrm>
              <a:off x="455294" y="232029"/>
              <a:ext cx="8659495" cy="2077720"/>
            </a:xfrm>
            <a:custGeom>
              <a:avLst/>
              <a:gdLst/>
              <a:ahLst/>
              <a:cxnLst/>
              <a:rect l="l" t="t" r="r" b="b"/>
              <a:pathLst>
                <a:path w="8659495" h="2077720">
                  <a:moveTo>
                    <a:pt x="8659368" y="0"/>
                  </a:moveTo>
                  <a:lnTo>
                    <a:pt x="0" y="0"/>
                  </a:lnTo>
                  <a:lnTo>
                    <a:pt x="0" y="2077212"/>
                  </a:lnTo>
                  <a:lnTo>
                    <a:pt x="8659368" y="2077212"/>
                  </a:lnTo>
                  <a:lnTo>
                    <a:pt x="8659368" y="0"/>
                  </a:lnTo>
                  <a:close/>
                </a:path>
              </a:pathLst>
            </a:custGeom>
            <a:solidFill>
              <a:srgbClr val="7E7E7E"/>
            </a:solidFill>
          </p:spPr>
          <p:txBody>
            <a:bodyPr wrap="square" lIns="0" tIns="0" rIns="0" bIns="0" rtlCol="0"/>
            <a:lstStyle/>
            <a:p>
              <a:endParaRPr/>
            </a:p>
          </p:txBody>
        </p:sp>
        <p:pic>
          <p:nvPicPr>
            <p:cNvPr id="7" name="object 7"/>
            <p:cNvPicPr/>
            <p:nvPr/>
          </p:nvPicPr>
          <p:blipFill>
            <a:blip r:embed="rId5" cstate="print"/>
            <a:stretch>
              <a:fillRect/>
            </a:stretch>
          </p:blipFill>
          <p:spPr>
            <a:xfrm>
              <a:off x="2346959" y="499884"/>
              <a:ext cx="2169414" cy="1114031"/>
            </a:xfrm>
            <a:prstGeom prst="rect">
              <a:avLst/>
            </a:prstGeom>
          </p:spPr>
        </p:pic>
        <p:pic>
          <p:nvPicPr>
            <p:cNvPr id="8" name="object 8"/>
            <p:cNvPicPr/>
            <p:nvPr/>
          </p:nvPicPr>
          <p:blipFill>
            <a:blip r:embed="rId6" cstate="print"/>
            <a:stretch>
              <a:fillRect/>
            </a:stretch>
          </p:blipFill>
          <p:spPr>
            <a:xfrm>
              <a:off x="3859529" y="499884"/>
              <a:ext cx="1165098" cy="1114031"/>
            </a:xfrm>
            <a:prstGeom prst="rect">
              <a:avLst/>
            </a:prstGeom>
          </p:spPr>
        </p:pic>
        <p:pic>
          <p:nvPicPr>
            <p:cNvPr id="9" name="object 9"/>
            <p:cNvPicPr/>
            <p:nvPr/>
          </p:nvPicPr>
          <p:blipFill>
            <a:blip r:embed="rId7" cstate="print"/>
            <a:stretch>
              <a:fillRect/>
            </a:stretch>
          </p:blipFill>
          <p:spPr>
            <a:xfrm>
              <a:off x="4367784" y="499884"/>
              <a:ext cx="1869186" cy="1114031"/>
            </a:xfrm>
            <a:prstGeom prst="rect">
              <a:avLst/>
            </a:prstGeom>
          </p:spPr>
        </p:pic>
        <p:pic>
          <p:nvPicPr>
            <p:cNvPr id="10" name="object 10"/>
            <p:cNvPicPr/>
            <p:nvPr/>
          </p:nvPicPr>
          <p:blipFill>
            <a:blip r:embed="rId8" cstate="print"/>
            <a:stretch>
              <a:fillRect/>
            </a:stretch>
          </p:blipFill>
          <p:spPr>
            <a:xfrm>
              <a:off x="5580125" y="499884"/>
              <a:ext cx="1673352" cy="1114031"/>
            </a:xfrm>
            <a:prstGeom prst="rect">
              <a:avLst/>
            </a:prstGeom>
          </p:spPr>
        </p:pic>
        <p:pic>
          <p:nvPicPr>
            <p:cNvPr id="11" name="object 11"/>
            <p:cNvPicPr/>
            <p:nvPr/>
          </p:nvPicPr>
          <p:blipFill>
            <a:blip r:embed="rId9" cstate="print"/>
            <a:stretch>
              <a:fillRect/>
            </a:stretch>
          </p:blipFill>
          <p:spPr>
            <a:xfrm>
              <a:off x="660653" y="1048524"/>
              <a:ext cx="8279130" cy="1114031"/>
            </a:xfrm>
            <a:prstGeom prst="rect">
              <a:avLst/>
            </a:prstGeom>
          </p:spPr>
        </p:pic>
      </p:grpSp>
      <p:sp>
        <p:nvSpPr>
          <p:cNvPr id="12" name="object 12"/>
          <p:cNvSpPr txBox="1"/>
          <p:nvPr/>
        </p:nvSpPr>
        <p:spPr>
          <a:xfrm>
            <a:off x="455294" y="232029"/>
            <a:ext cx="8659495" cy="2077720"/>
          </a:xfrm>
          <a:prstGeom prst="rect">
            <a:avLst/>
          </a:prstGeom>
          <a:ln w="12700">
            <a:solidFill>
              <a:srgbClr val="BEBEBE"/>
            </a:solidFill>
          </a:ln>
        </p:spPr>
        <p:txBody>
          <a:bodyPr vert="horz" wrap="square" lIns="0" tIns="413384" rIns="0" bIns="0" rtlCol="0">
            <a:spAutoFit/>
          </a:bodyPr>
          <a:lstStyle/>
          <a:p>
            <a:pPr algn="ctr">
              <a:lnSpc>
                <a:spcPts val="4560"/>
              </a:lnSpc>
              <a:spcBef>
                <a:spcPts val="3254"/>
              </a:spcBef>
            </a:pPr>
            <a:r>
              <a:rPr sz="4000" b="1" spc="-5" dirty="0">
                <a:solidFill>
                  <a:srgbClr val="FFFF00"/>
                </a:solidFill>
                <a:latin typeface="Microsoft JhengHei"/>
                <a:cs typeface="Microsoft JhengHei"/>
              </a:rPr>
              <a:t>18000</a:t>
            </a:r>
            <a:r>
              <a:rPr sz="4000" b="1" dirty="0">
                <a:solidFill>
                  <a:srgbClr val="FFFF00"/>
                </a:solidFill>
                <a:latin typeface="Microsoft JhengHei"/>
                <a:cs typeface="Microsoft JhengHei"/>
              </a:rPr>
              <a:t>至500</a:t>
            </a:r>
            <a:r>
              <a:rPr sz="4000" b="1" spc="-5" dirty="0">
                <a:solidFill>
                  <a:srgbClr val="FFFF00"/>
                </a:solidFill>
                <a:latin typeface="Microsoft JhengHei"/>
                <a:cs typeface="Microsoft JhengHei"/>
              </a:rPr>
              <a:t>0</a:t>
            </a:r>
            <a:r>
              <a:rPr sz="4000" b="1" dirty="0">
                <a:solidFill>
                  <a:srgbClr val="FFFF00"/>
                </a:solidFill>
                <a:latin typeface="Microsoft JhengHei"/>
                <a:cs typeface="Microsoft JhengHei"/>
              </a:rPr>
              <a:t>年前</a:t>
            </a:r>
            <a:endParaRPr sz="4000">
              <a:latin typeface="Microsoft JhengHei"/>
              <a:cs typeface="Microsoft JhengHei"/>
            </a:endParaRPr>
          </a:p>
          <a:p>
            <a:pPr marL="635" algn="ctr">
              <a:lnSpc>
                <a:spcPts val="4560"/>
              </a:lnSpc>
            </a:pPr>
            <a:r>
              <a:rPr sz="4000" b="1" spc="-5" dirty="0">
                <a:solidFill>
                  <a:srgbClr val="FFFFFF"/>
                </a:solidFill>
                <a:latin typeface="Microsoft JhengHei"/>
                <a:cs typeface="Microsoft JhengHei"/>
              </a:rPr>
              <a:t>氣候回暖，海水淹沒了臺南的平原</a:t>
            </a:r>
            <a:endParaRPr sz="4000">
              <a:latin typeface="Microsoft JhengHei"/>
              <a:cs typeface="Microsoft JhengHei"/>
            </a:endParaRPr>
          </a:p>
        </p:txBody>
      </p:sp>
      <p:pic>
        <p:nvPicPr>
          <p:cNvPr id="13" name="object 13"/>
          <p:cNvPicPr/>
          <p:nvPr/>
        </p:nvPicPr>
        <p:blipFill>
          <a:blip r:embed="rId10" cstate="print"/>
          <a:stretch>
            <a:fillRect/>
          </a:stretch>
        </p:blipFill>
        <p:spPr>
          <a:xfrm>
            <a:off x="9382506" y="198120"/>
            <a:ext cx="2354579" cy="21107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565910" y="0"/>
            <a:ext cx="9060180" cy="68579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502408"/>
            <a:ext cx="12192000" cy="3702685"/>
            <a:chOff x="0" y="2502408"/>
            <a:chExt cx="12192000" cy="3702685"/>
          </a:xfrm>
        </p:grpSpPr>
        <p:pic>
          <p:nvPicPr>
            <p:cNvPr id="3" name="object 3"/>
            <p:cNvPicPr/>
            <p:nvPr/>
          </p:nvPicPr>
          <p:blipFill>
            <a:blip r:embed="rId3" cstate="print"/>
            <a:stretch>
              <a:fillRect/>
            </a:stretch>
          </p:blipFill>
          <p:spPr>
            <a:xfrm>
              <a:off x="0" y="2508504"/>
              <a:ext cx="6518147" cy="3696461"/>
            </a:xfrm>
            <a:prstGeom prst="rect">
              <a:avLst/>
            </a:prstGeom>
          </p:spPr>
        </p:pic>
        <p:pic>
          <p:nvPicPr>
            <p:cNvPr id="4" name="object 4"/>
            <p:cNvPicPr/>
            <p:nvPr/>
          </p:nvPicPr>
          <p:blipFill>
            <a:blip r:embed="rId4" cstate="print"/>
            <a:stretch>
              <a:fillRect/>
            </a:stretch>
          </p:blipFill>
          <p:spPr>
            <a:xfrm>
              <a:off x="6050280" y="2502408"/>
              <a:ext cx="6141720" cy="3696461"/>
            </a:xfrm>
            <a:prstGeom prst="rect">
              <a:avLst/>
            </a:prstGeom>
          </p:spPr>
        </p:pic>
      </p:grpSp>
      <p:grpSp>
        <p:nvGrpSpPr>
          <p:cNvPr id="5" name="object 5"/>
          <p:cNvGrpSpPr/>
          <p:nvPr/>
        </p:nvGrpSpPr>
        <p:grpSpPr>
          <a:xfrm>
            <a:off x="425576" y="202311"/>
            <a:ext cx="8763000" cy="2077720"/>
            <a:chOff x="425576" y="202311"/>
            <a:chExt cx="8763000" cy="2077720"/>
          </a:xfrm>
        </p:grpSpPr>
        <p:sp>
          <p:nvSpPr>
            <p:cNvPr id="6" name="object 6"/>
            <p:cNvSpPr/>
            <p:nvPr/>
          </p:nvSpPr>
          <p:spPr>
            <a:xfrm>
              <a:off x="425576" y="202311"/>
              <a:ext cx="8763000" cy="2077720"/>
            </a:xfrm>
            <a:custGeom>
              <a:avLst/>
              <a:gdLst/>
              <a:ahLst/>
              <a:cxnLst/>
              <a:rect l="l" t="t" r="r" b="b"/>
              <a:pathLst>
                <a:path w="8763000" h="2077720">
                  <a:moveTo>
                    <a:pt x="8763000" y="0"/>
                  </a:moveTo>
                  <a:lnTo>
                    <a:pt x="0" y="0"/>
                  </a:lnTo>
                  <a:lnTo>
                    <a:pt x="0" y="2077211"/>
                  </a:lnTo>
                  <a:lnTo>
                    <a:pt x="8763000" y="2077211"/>
                  </a:lnTo>
                  <a:lnTo>
                    <a:pt x="8763000" y="0"/>
                  </a:lnTo>
                  <a:close/>
                </a:path>
              </a:pathLst>
            </a:custGeom>
            <a:solidFill>
              <a:srgbClr val="7E7E7E"/>
            </a:solidFill>
          </p:spPr>
          <p:txBody>
            <a:bodyPr wrap="square" lIns="0" tIns="0" rIns="0" bIns="0" rtlCol="0"/>
            <a:lstStyle/>
            <a:p>
              <a:endParaRPr/>
            </a:p>
          </p:txBody>
        </p:sp>
        <p:pic>
          <p:nvPicPr>
            <p:cNvPr id="7" name="object 7"/>
            <p:cNvPicPr/>
            <p:nvPr/>
          </p:nvPicPr>
          <p:blipFill>
            <a:blip r:embed="rId5" cstate="print"/>
            <a:stretch>
              <a:fillRect/>
            </a:stretch>
          </p:blipFill>
          <p:spPr>
            <a:xfrm>
              <a:off x="2519934" y="470166"/>
              <a:ext cx="1866899" cy="1114031"/>
            </a:xfrm>
            <a:prstGeom prst="rect">
              <a:avLst/>
            </a:prstGeom>
          </p:spPr>
        </p:pic>
        <p:pic>
          <p:nvPicPr>
            <p:cNvPr id="8" name="object 8"/>
            <p:cNvPicPr/>
            <p:nvPr/>
          </p:nvPicPr>
          <p:blipFill>
            <a:blip r:embed="rId6" cstate="print"/>
            <a:stretch>
              <a:fillRect/>
            </a:stretch>
          </p:blipFill>
          <p:spPr>
            <a:xfrm>
              <a:off x="3729990" y="470166"/>
              <a:ext cx="1165098" cy="1114031"/>
            </a:xfrm>
            <a:prstGeom prst="rect">
              <a:avLst/>
            </a:prstGeom>
          </p:spPr>
        </p:pic>
        <p:pic>
          <p:nvPicPr>
            <p:cNvPr id="9" name="object 9"/>
            <p:cNvPicPr/>
            <p:nvPr/>
          </p:nvPicPr>
          <p:blipFill>
            <a:blip r:embed="rId7" cstate="print"/>
            <a:stretch>
              <a:fillRect/>
            </a:stretch>
          </p:blipFill>
          <p:spPr>
            <a:xfrm>
              <a:off x="4238243" y="470166"/>
              <a:ext cx="1868424" cy="1114031"/>
            </a:xfrm>
            <a:prstGeom prst="rect">
              <a:avLst/>
            </a:prstGeom>
          </p:spPr>
        </p:pic>
        <p:pic>
          <p:nvPicPr>
            <p:cNvPr id="10" name="object 10"/>
            <p:cNvPicPr/>
            <p:nvPr/>
          </p:nvPicPr>
          <p:blipFill>
            <a:blip r:embed="rId8" cstate="print"/>
            <a:stretch>
              <a:fillRect/>
            </a:stretch>
          </p:blipFill>
          <p:spPr>
            <a:xfrm>
              <a:off x="5449823" y="470166"/>
              <a:ext cx="1673352" cy="1114031"/>
            </a:xfrm>
            <a:prstGeom prst="rect">
              <a:avLst/>
            </a:prstGeom>
          </p:spPr>
        </p:pic>
        <p:pic>
          <p:nvPicPr>
            <p:cNvPr id="11" name="object 11"/>
            <p:cNvPicPr/>
            <p:nvPr/>
          </p:nvPicPr>
          <p:blipFill>
            <a:blip r:embed="rId9" cstate="print"/>
            <a:stretch>
              <a:fillRect/>
            </a:stretch>
          </p:blipFill>
          <p:spPr>
            <a:xfrm>
              <a:off x="681989" y="1018806"/>
              <a:ext cx="8279130" cy="1114031"/>
            </a:xfrm>
            <a:prstGeom prst="rect">
              <a:avLst/>
            </a:prstGeom>
          </p:spPr>
        </p:pic>
      </p:grpSp>
      <p:sp>
        <p:nvSpPr>
          <p:cNvPr id="12" name="object 12"/>
          <p:cNvSpPr txBox="1"/>
          <p:nvPr/>
        </p:nvSpPr>
        <p:spPr>
          <a:xfrm>
            <a:off x="425576" y="202311"/>
            <a:ext cx="8763000" cy="2077720"/>
          </a:xfrm>
          <a:prstGeom prst="rect">
            <a:avLst/>
          </a:prstGeom>
          <a:ln w="12700">
            <a:solidFill>
              <a:srgbClr val="BEBEBE"/>
            </a:solidFill>
          </a:ln>
        </p:spPr>
        <p:txBody>
          <a:bodyPr vert="horz" wrap="square" lIns="0" tIns="413384" rIns="0" bIns="0" rtlCol="0">
            <a:spAutoFit/>
          </a:bodyPr>
          <a:lstStyle/>
          <a:p>
            <a:pPr algn="ctr">
              <a:lnSpc>
                <a:spcPts val="4560"/>
              </a:lnSpc>
              <a:spcBef>
                <a:spcPts val="3254"/>
              </a:spcBef>
            </a:pPr>
            <a:r>
              <a:rPr sz="4000" b="1" dirty="0">
                <a:solidFill>
                  <a:srgbClr val="FFFF00"/>
                </a:solidFill>
                <a:latin typeface="Microsoft JhengHei"/>
                <a:cs typeface="Microsoft JhengHei"/>
              </a:rPr>
              <a:t>500</a:t>
            </a:r>
            <a:r>
              <a:rPr sz="4000" b="1" spc="-10" dirty="0">
                <a:solidFill>
                  <a:srgbClr val="FFFF00"/>
                </a:solidFill>
                <a:latin typeface="Microsoft JhengHei"/>
                <a:cs typeface="Microsoft JhengHei"/>
              </a:rPr>
              <a:t>0</a:t>
            </a:r>
            <a:r>
              <a:rPr sz="4000" b="1" dirty="0">
                <a:solidFill>
                  <a:srgbClr val="FFFF00"/>
                </a:solidFill>
                <a:latin typeface="Microsoft JhengHei"/>
                <a:cs typeface="Microsoft JhengHei"/>
              </a:rPr>
              <a:t>至3300年前</a:t>
            </a:r>
            <a:endParaRPr sz="4000">
              <a:latin typeface="Microsoft JhengHei"/>
              <a:cs typeface="Microsoft JhengHei"/>
            </a:endParaRPr>
          </a:p>
          <a:p>
            <a:pPr algn="ctr">
              <a:lnSpc>
                <a:spcPts val="4560"/>
              </a:lnSpc>
            </a:pPr>
            <a:r>
              <a:rPr sz="4000" b="1" dirty="0">
                <a:solidFill>
                  <a:srgbClr val="FFFFFF"/>
                </a:solidFill>
                <a:latin typeface="Microsoft JhengHei"/>
                <a:cs typeface="Microsoft JhengHei"/>
              </a:rPr>
              <a:t>海面不再上升，新生平原出現人跡</a:t>
            </a:r>
            <a:endParaRPr sz="4000">
              <a:latin typeface="Microsoft JhengHei"/>
              <a:cs typeface="Microsoft JhengHei"/>
            </a:endParaRPr>
          </a:p>
        </p:txBody>
      </p:sp>
      <p:pic>
        <p:nvPicPr>
          <p:cNvPr id="13" name="object 13"/>
          <p:cNvPicPr/>
          <p:nvPr/>
        </p:nvPicPr>
        <p:blipFill>
          <a:blip r:embed="rId10" cstate="print"/>
          <a:stretch>
            <a:fillRect/>
          </a:stretch>
        </p:blipFill>
        <p:spPr>
          <a:xfrm>
            <a:off x="9409176" y="201929"/>
            <a:ext cx="2366010" cy="20772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3726" y="0"/>
            <a:ext cx="12004548" cy="6857996"/>
          </a:xfrm>
          <a:prstGeom prst="rect">
            <a:avLst/>
          </a:prstGeom>
        </p:spPr>
      </p:pic>
      <p:sp>
        <p:nvSpPr>
          <p:cNvPr id="3" name="object 3"/>
          <p:cNvSpPr txBox="1"/>
          <p:nvPr/>
        </p:nvSpPr>
        <p:spPr>
          <a:xfrm>
            <a:off x="3037967" y="1757552"/>
            <a:ext cx="534035" cy="3176905"/>
          </a:xfrm>
          <a:prstGeom prst="rect">
            <a:avLst/>
          </a:prstGeom>
        </p:spPr>
        <p:txBody>
          <a:bodyPr vert="horz" wrap="square" lIns="0" tIns="114935" rIns="0" bIns="0" rtlCol="0">
            <a:spAutoFit/>
          </a:bodyPr>
          <a:lstStyle/>
          <a:p>
            <a:pPr marL="12700" marR="5080" algn="just">
              <a:lnSpc>
                <a:spcPts val="4000"/>
              </a:lnSpc>
              <a:spcBef>
                <a:spcPts val="905"/>
              </a:spcBef>
            </a:pPr>
            <a:r>
              <a:rPr sz="4000" dirty="0">
                <a:solidFill>
                  <a:srgbClr val="843B0C"/>
                </a:solidFill>
                <a:latin typeface="SimSun"/>
                <a:cs typeface="SimSun"/>
              </a:rPr>
              <a:t>從 臺 南 看 台 灣</a:t>
            </a:r>
            <a:endParaRPr sz="4000">
              <a:latin typeface="SimSun"/>
              <a:cs typeface="SimSu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59358" y="0"/>
            <a:ext cx="10273284" cy="6857997"/>
          </a:xfrm>
          <a:prstGeom prst="rect">
            <a:avLst/>
          </a:prstGeom>
        </p:spPr>
      </p:pic>
      <p:sp>
        <p:nvSpPr>
          <p:cNvPr id="3" name="object 3"/>
          <p:cNvSpPr txBox="1">
            <a:spLocks noGrp="1"/>
          </p:cNvSpPr>
          <p:nvPr>
            <p:ph type="title"/>
          </p:nvPr>
        </p:nvSpPr>
        <p:spPr>
          <a:xfrm>
            <a:off x="3797553" y="384810"/>
            <a:ext cx="4597400" cy="1123315"/>
          </a:xfrm>
          <a:prstGeom prst="rect">
            <a:avLst/>
          </a:prstGeom>
        </p:spPr>
        <p:txBody>
          <a:bodyPr vert="horz" wrap="square" lIns="0" tIns="12700" rIns="0" bIns="0" rtlCol="0">
            <a:spAutoFit/>
          </a:bodyPr>
          <a:lstStyle/>
          <a:p>
            <a:pPr marL="12700">
              <a:lnSpc>
                <a:spcPct val="100000"/>
              </a:lnSpc>
              <a:spcBef>
                <a:spcPts val="100"/>
              </a:spcBef>
            </a:pPr>
            <a:r>
              <a:rPr spc="-5" dirty="0"/>
              <a:t>大坌坑文化</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325367" y="0"/>
            <a:ext cx="5218176" cy="6857997"/>
          </a:xfrm>
          <a:prstGeom prst="rect">
            <a:avLst/>
          </a:prstGeom>
        </p:spPr>
      </p:pic>
      <p:sp>
        <p:nvSpPr>
          <p:cNvPr id="3" name="object 3"/>
          <p:cNvSpPr txBox="1">
            <a:spLocks noGrp="1"/>
          </p:cNvSpPr>
          <p:nvPr>
            <p:ph type="title"/>
          </p:nvPr>
        </p:nvSpPr>
        <p:spPr>
          <a:xfrm>
            <a:off x="3797553" y="359663"/>
            <a:ext cx="4597400" cy="1123315"/>
          </a:xfrm>
          <a:prstGeom prst="rect">
            <a:avLst/>
          </a:prstGeom>
        </p:spPr>
        <p:txBody>
          <a:bodyPr vert="horz" wrap="square" lIns="0" tIns="12700" rIns="0" bIns="0" rtlCol="0">
            <a:spAutoFit/>
          </a:bodyPr>
          <a:lstStyle/>
          <a:p>
            <a:pPr marL="12700">
              <a:lnSpc>
                <a:spcPct val="100000"/>
              </a:lnSpc>
              <a:spcBef>
                <a:spcPts val="100"/>
              </a:spcBef>
            </a:pPr>
            <a:r>
              <a:rPr spc="-5" dirty="0"/>
              <a:t>牛稠子文化</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445257"/>
            <a:ext cx="12192000" cy="3775710"/>
            <a:chOff x="0" y="2445257"/>
            <a:chExt cx="12192000" cy="3775710"/>
          </a:xfrm>
        </p:grpSpPr>
        <p:pic>
          <p:nvPicPr>
            <p:cNvPr id="3" name="object 3"/>
            <p:cNvPicPr/>
            <p:nvPr/>
          </p:nvPicPr>
          <p:blipFill>
            <a:blip r:embed="rId3" cstate="print"/>
            <a:stretch>
              <a:fillRect/>
            </a:stretch>
          </p:blipFill>
          <p:spPr>
            <a:xfrm>
              <a:off x="0" y="2445257"/>
              <a:ext cx="6161530" cy="3775709"/>
            </a:xfrm>
            <a:prstGeom prst="rect">
              <a:avLst/>
            </a:prstGeom>
          </p:spPr>
        </p:pic>
        <p:pic>
          <p:nvPicPr>
            <p:cNvPr id="4" name="object 4"/>
            <p:cNvPicPr/>
            <p:nvPr/>
          </p:nvPicPr>
          <p:blipFill>
            <a:blip r:embed="rId4" cstate="print"/>
            <a:stretch>
              <a:fillRect/>
            </a:stretch>
          </p:blipFill>
          <p:spPr>
            <a:xfrm>
              <a:off x="6046469" y="2450591"/>
              <a:ext cx="6145529" cy="3770376"/>
            </a:xfrm>
            <a:prstGeom prst="rect">
              <a:avLst/>
            </a:prstGeom>
          </p:spPr>
        </p:pic>
      </p:grpSp>
      <p:grpSp>
        <p:nvGrpSpPr>
          <p:cNvPr id="5" name="object 5"/>
          <p:cNvGrpSpPr/>
          <p:nvPr/>
        </p:nvGrpSpPr>
        <p:grpSpPr>
          <a:xfrm>
            <a:off x="720470" y="202311"/>
            <a:ext cx="8217534" cy="2077720"/>
            <a:chOff x="720470" y="202311"/>
            <a:chExt cx="8217534" cy="2077720"/>
          </a:xfrm>
        </p:grpSpPr>
        <p:sp>
          <p:nvSpPr>
            <p:cNvPr id="6" name="object 6"/>
            <p:cNvSpPr/>
            <p:nvPr/>
          </p:nvSpPr>
          <p:spPr>
            <a:xfrm>
              <a:off x="720470" y="202311"/>
              <a:ext cx="8217534" cy="2077720"/>
            </a:xfrm>
            <a:custGeom>
              <a:avLst/>
              <a:gdLst/>
              <a:ahLst/>
              <a:cxnLst/>
              <a:rect l="l" t="t" r="r" b="b"/>
              <a:pathLst>
                <a:path w="8217534" h="2077720">
                  <a:moveTo>
                    <a:pt x="8217408" y="0"/>
                  </a:moveTo>
                  <a:lnTo>
                    <a:pt x="0" y="0"/>
                  </a:lnTo>
                  <a:lnTo>
                    <a:pt x="0" y="2077211"/>
                  </a:lnTo>
                  <a:lnTo>
                    <a:pt x="8217408" y="2077211"/>
                  </a:lnTo>
                  <a:lnTo>
                    <a:pt x="8217408" y="0"/>
                  </a:lnTo>
                  <a:close/>
                </a:path>
              </a:pathLst>
            </a:custGeom>
            <a:solidFill>
              <a:srgbClr val="7E7E7E"/>
            </a:solidFill>
          </p:spPr>
          <p:txBody>
            <a:bodyPr wrap="square" lIns="0" tIns="0" rIns="0" bIns="0" rtlCol="0"/>
            <a:lstStyle/>
            <a:p>
              <a:endParaRPr/>
            </a:p>
          </p:txBody>
        </p:sp>
        <p:pic>
          <p:nvPicPr>
            <p:cNvPr id="7" name="object 7"/>
            <p:cNvPicPr/>
            <p:nvPr/>
          </p:nvPicPr>
          <p:blipFill>
            <a:blip r:embed="rId5" cstate="print"/>
            <a:stretch>
              <a:fillRect/>
            </a:stretch>
          </p:blipFill>
          <p:spPr>
            <a:xfrm>
              <a:off x="2542031" y="470166"/>
              <a:ext cx="1866899" cy="1114031"/>
            </a:xfrm>
            <a:prstGeom prst="rect">
              <a:avLst/>
            </a:prstGeom>
          </p:spPr>
        </p:pic>
        <p:pic>
          <p:nvPicPr>
            <p:cNvPr id="8" name="object 8"/>
            <p:cNvPicPr/>
            <p:nvPr/>
          </p:nvPicPr>
          <p:blipFill>
            <a:blip r:embed="rId6" cstate="print"/>
            <a:stretch>
              <a:fillRect/>
            </a:stretch>
          </p:blipFill>
          <p:spPr>
            <a:xfrm>
              <a:off x="3752088" y="470166"/>
              <a:ext cx="1165098" cy="1114031"/>
            </a:xfrm>
            <a:prstGeom prst="rect">
              <a:avLst/>
            </a:prstGeom>
          </p:spPr>
        </p:pic>
        <p:pic>
          <p:nvPicPr>
            <p:cNvPr id="9" name="object 9"/>
            <p:cNvPicPr/>
            <p:nvPr/>
          </p:nvPicPr>
          <p:blipFill>
            <a:blip r:embed="rId7" cstate="print"/>
            <a:stretch>
              <a:fillRect/>
            </a:stretch>
          </p:blipFill>
          <p:spPr>
            <a:xfrm>
              <a:off x="4260342" y="470166"/>
              <a:ext cx="1868424" cy="1114031"/>
            </a:xfrm>
            <a:prstGeom prst="rect">
              <a:avLst/>
            </a:prstGeom>
          </p:spPr>
        </p:pic>
        <p:pic>
          <p:nvPicPr>
            <p:cNvPr id="10" name="object 10"/>
            <p:cNvPicPr/>
            <p:nvPr/>
          </p:nvPicPr>
          <p:blipFill>
            <a:blip r:embed="rId8" cstate="print"/>
            <a:stretch>
              <a:fillRect/>
            </a:stretch>
          </p:blipFill>
          <p:spPr>
            <a:xfrm>
              <a:off x="5471922" y="470166"/>
              <a:ext cx="1673352" cy="1114031"/>
            </a:xfrm>
            <a:prstGeom prst="rect">
              <a:avLst/>
            </a:prstGeom>
          </p:spPr>
        </p:pic>
        <p:pic>
          <p:nvPicPr>
            <p:cNvPr id="11" name="object 11"/>
            <p:cNvPicPr/>
            <p:nvPr/>
          </p:nvPicPr>
          <p:blipFill>
            <a:blip r:embed="rId9" cstate="print"/>
            <a:stretch>
              <a:fillRect/>
            </a:stretch>
          </p:blipFill>
          <p:spPr>
            <a:xfrm>
              <a:off x="958595" y="1018806"/>
              <a:ext cx="7770876" cy="1114031"/>
            </a:xfrm>
            <a:prstGeom prst="rect">
              <a:avLst/>
            </a:prstGeom>
          </p:spPr>
        </p:pic>
      </p:grpSp>
      <p:sp>
        <p:nvSpPr>
          <p:cNvPr id="12" name="object 12"/>
          <p:cNvSpPr txBox="1"/>
          <p:nvPr/>
        </p:nvSpPr>
        <p:spPr>
          <a:xfrm>
            <a:off x="720470" y="202311"/>
            <a:ext cx="8217534" cy="2077720"/>
          </a:xfrm>
          <a:prstGeom prst="rect">
            <a:avLst/>
          </a:prstGeom>
          <a:ln w="12700">
            <a:solidFill>
              <a:srgbClr val="BEBEBE"/>
            </a:solidFill>
          </a:ln>
        </p:spPr>
        <p:txBody>
          <a:bodyPr vert="horz" wrap="square" lIns="0" tIns="413384" rIns="0" bIns="0" rtlCol="0">
            <a:spAutoFit/>
          </a:bodyPr>
          <a:lstStyle/>
          <a:p>
            <a:pPr algn="ctr">
              <a:lnSpc>
                <a:spcPts val="4560"/>
              </a:lnSpc>
              <a:spcBef>
                <a:spcPts val="3254"/>
              </a:spcBef>
            </a:pPr>
            <a:r>
              <a:rPr sz="4000" b="1" spc="-5" dirty="0">
                <a:solidFill>
                  <a:srgbClr val="FFFF00"/>
                </a:solidFill>
                <a:latin typeface="Microsoft JhengHei"/>
                <a:cs typeface="Microsoft JhengHei"/>
              </a:rPr>
              <a:t>3300</a:t>
            </a:r>
            <a:r>
              <a:rPr sz="4000" b="1" dirty="0">
                <a:solidFill>
                  <a:srgbClr val="FFFF00"/>
                </a:solidFill>
                <a:latin typeface="Microsoft JhengHei"/>
                <a:cs typeface="Microsoft JhengHei"/>
              </a:rPr>
              <a:t>至1800年前</a:t>
            </a:r>
            <a:endParaRPr sz="4000">
              <a:latin typeface="Microsoft JhengHei"/>
              <a:cs typeface="Microsoft JhengHei"/>
            </a:endParaRPr>
          </a:p>
          <a:p>
            <a:pPr marL="1270" algn="ctr">
              <a:lnSpc>
                <a:spcPts val="4560"/>
              </a:lnSpc>
            </a:pPr>
            <a:r>
              <a:rPr sz="4000" b="1" dirty="0">
                <a:solidFill>
                  <a:srgbClr val="FFFFFF"/>
                </a:solidFill>
                <a:latin typeface="Microsoft JhengHei"/>
                <a:cs typeface="Microsoft JhengHei"/>
              </a:rPr>
              <a:t>曾文溪經常改道，人們順應自然</a:t>
            </a:r>
            <a:endParaRPr sz="4000">
              <a:latin typeface="Microsoft JhengHei"/>
              <a:cs typeface="Microsoft JhengHei"/>
            </a:endParaRPr>
          </a:p>
        </p:txBody>
      </p:sp>
      <p:pic>
        <p:nvPicPr>
          <p:cNvPr id="13" name="object 13"/>
          <p:cNvPicPr/>
          <p:nvPr/>
        </p:nvPicPr>
        <p:blipFill>
          <a:blip r:embed="rId10" cstate="print"/>
          <a:stretch>
            <a:fillRect/>
          </a:stretch>
        </p:blipFill>
        <p:spPr>
          <a:xfrm>
            <a:off x="9187433" y="201929"/>
            <a:ext cx="2362962" cy="207721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40658" y="0"/>
            <a:ext cx="4581525" cy="6858000"/>
            <a:chOff x="3740658" y="0"/>
            <a:chExt cx="4581525" cy="6858000"/>
          </a:xfrm>
        </p:grpSpPr>
        <p:pic>
          <p:nvPicPr>
            <p:cNvPr id="3" name="object 3"/>
            <p:cNvPicPr/>
            <p:nvPr/>
          </p:nvPicPr>
          <p:blipFill>
            <a:blip r:embed="rId3" cstate="print"/>
            <a:stretch>
              <a:fillRect/>
            </a:stretch>
          </p:blipFill>
          <p:spPr>
            <a:xfrm>
              <a:off x="3740658" y="944878"/>
              <a:ext cx="4581144" cy="5913118"/>
            </a:xfrm>
            <a:prstGeom prst="rect">
              <a:avLst/>
            </a:prstGeom>
          </p:spPr>
        </p:pic>
        <p:sp>
          <p:nvSpPr>
            <p:cNvPr id="4" name="object 4"/>
            <p:cNvSpPr/>
            <p:nvPr/>
          </p:nvSpPr>
          <p:spPr>
            <a:xfrm>
              <a:off x="3740658" y="0"/>
              <a:ext cx="4581525" cy="944880"/>
            </a:xfrm>
            <a:custGeom>
              <a:avLst/>
              <a:gdLst/>
              <a:ahLst/>
              <a:cxnLst/>
              <a:rect l="l" t="t" r="r" b="b"/>
              <a:pathLst>
                <a:path w="4581525" h="944880">
                  <a:moveTo>
                    <a:pt x="4581144" y="0"/>
                  </a:moveTo>
                  <a:lnTo>
                    <a:pt x="0" y="0"/>
                  </a:lnTo>
                  <a:lnTo>
                    <a:pt x="0" y="944879"/>
                  </a:lnTo>
                  <a:lnTo>
                    <a:pt x="4581144" y="944879"/>
                  </a:lnTo>
                  <a:lnTo>
                    <a:pt x="4581144" y="0"/>
                  </a:lnTo>
                  <a:close/>
                </a:path>
              </a:pathLst>
            </a:custGeom>
            <a:solidFill>
              <a:srgbClr val="000000"/>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大湖文化</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2508504"/>
            <a:ext cx="12187427" cy="3777996"/>
          </a:xfrm>
          <a:prstGeom prst="rect">
            <a:avLst/>
          </a:prstGeom>
        </p:spPr>
      </p:pic>
      <p:grpSp>
        <p:nvGrpSpPr>
          <p:cNvPr id="3" name="object 3"/>
          <p:cNvGrpSpPr/>
          <p:nvPr/>
        </p:nvGrpSpPr>
        <p:grpSpPr>
          <a:xfrm>
            <a:off x="504444" y="251586"/>
            <a:ext cx="8787765" cy="2090420"/>
            <a:chOff x="504444" y="251586"/>
            <a:chExt cx="8787765" cy="2090420"/>
          </a:xfrm>
        </p:grpSpPr>
        <p:sp>
          <p:nvSpPr>
            <p:cNvPr id="4" name="object 4"/>
            <p:cNvSpPr/>
            <p:nvPr/>
          </p:nvSpPr>
          <p:spPr>
            <a:xfrm>
              <a:off x="664083" y="257936"/>
              <a:ext cx="8438515" cy="2077720"/>
            </a:xfrm>
            <a:custGeom>
              <a:avLst/>
              <a:gdLst/>
              <a:ahLst/>
              <a:cxnLst/>
              <a:rect l="l" t="t" r="r" b="b"/>
              <a:pathLst>
                <a:path w="8438515" h="2077720">
                  <a:moveTo>
                    <a:pt x="8438388" y="0"/>
                  </a:moveTo>
                  <a:lnTo>
                    <a:pt x="0" y="0"/>
                  </a:lnTo>
                  <a:lnTo>
                    <a:pt x="0" y="2077212"/>
                  </a:lnTo>
                  <a:lnTo>
                    <a:pt x="8438388" y="2077212"/>
                  </a:lnTo>
                  <a:lnTo>
                    <a:pt x="8438388" y="0"/>
                  </a:lnTo>
                  <a:close/>
                </a:path>
              </a:pathLst>
            </a:custGeom>
            <a:solidFill>
              <a:srgbClr val="7E7E7E"/>
            </a:solidFill>
          </p:spPr>
          <p:txBody>
            <a:bodyPr wrap="square" lIns="0" tIns="0" rIns="0" bIns="0" rtlCol="0"/>
            <a:lstStyle/>
            <a:p>
              <a:endParaRPr/>
            </a:p>
          </p:txBody>
        </p:sp>
        <p:sp>
          <p:nvSpPr>
            <p:cNvPr id="5" name="object 5"/>
            <p:cNvSpPr/>
            <p:nvPr/>
          </p:nvSpPr>
          <p:spPr>
            <a:xfrm>
              <a:off x="664083" y="257936"/>
              <a:ext cx="8438515" cy="2077720"/>
            </a:xfrm>
            <a:custGeom>
              <a:avLst/>
              <a:gdLst/>
              <a:ahLst/>
              <a:cxnLst/>
              <a:rect l="l" t="t" r="r" b="b"/>
              <a:pathLst>
                <a:path w="8438515" h="2077720">
                  <a:moveTo>
                    <a:pt x="0" y="2077212"/>
                  </a:moveTo>
                  <a:lnTo>
                    <a:pt x="8438388" y="2077212"/>
                  </a:lnTo>
                  <a:lnTo>
                    <a:pt x="8438388" y="0"/>
                  </a:lnTo>
                  <a:lnTo>
                    <a:pt x="0" y="0"/>
                  </a:lnTo>
                  <a:lnTo>
                    <a:pt x="0" y="2077212"/>
                  </a:lnTo>
                  <a:close/>
                </a:path>
              </a:pathLst>
            </a:custGeom>
            <a:ln w="12699">
              <a:solidFill>
                <a:srgbClr val="BEBEBE"/>
              </a:solidFill>
            </a:ln>
          </p:spPr>
          <p:txBody>
            <a:bodyPr wrap="square" lIns="0" tIns="0" rIns="0" bIns="0" rtlCol="0"/>
            <a:lstStyle/>
            <a:p>
              <a:endParaRPr/>
            </a:p>
          </p:txBody>
        </p:sp>
        <p:pic>
          <p:nvPicPr>
            <p:cNvPr id="6" name="object 6"/>
            <p:cNvPicPr/>
            <p:nvPr/>
          </p:nvPicPr>
          <p:blipFill>
            <a:blip r:embed="rId4" cstate="print"/>
            <a:stretch>
              <a:fillRect/>
            </a:stretch>
          </p:blipFill>
          <p:spPr>
            <a:xfrm>
              <a:off x="2748533" y="525792"/>
              <a:ext cx="1866899" cy="1114031"/>
            </a:xfrm>
            <a:prstGeom prst="rect">
              <a:avLst/>
            </a:prstGeom>
          </p:spPr>
        </p:pic>
        <p:pic>
          <p:nvPicPr>
            <p:cNvPr id="7" name="object 7"/>
            <p:cNvPicPr/>
            <p:nvPr/>
          </p:nvPicPr>
          <p:blipFill>
            <a:blip r:embed="rId5" cstate="print"/>
            <a:stretch>
              <a:fillRect/>
            </a:stretch>
          </p:blipFill>
          <p:spPr>
            <a:xfrm>
              <a:off x="3958590" y="525792"/>
              <a:ext cx="1165098" cy="1114031"/>
            </a:xfrm>
            <a:prstGeom prst="rect">
              <a:avLst/>
            </a:prstGeom>
          </p:spPr>
        </p:pic>
        <p:pic>
          <p:nvPicPr>
            <p:cNvPr id="8" name="object 8"/>
            <p:cNvPicPr/>
            <p:nvPr/>
          </p:nvPicPr>
          <p:blipFill>
            <a:blip r:embed="rId6" cstate="print"/>
            <a:stretch>
              <a:fillRect/>
            </a:stretch>
          </p:blipFill>
          <p:spPr>
            <a:xfrm>
              <a:off x="4466844" y="525792"/>
              <a:ext cx="1565148" cy="1114031"/>
            </a:xfrm>
            <a:prstGeom prst="rect">
              <a:avLst/>
            </a:prstGeom>
          </p:spPr>
        </p:pic>
        <p:pic>
          <p:nvPicPr>
            <p:cNvPr id="9" name="object 9"/>
            <p:cNvPicPr/>
            <p:nvPr/>
          </p:nvPicPr>
          <p:blipFill>
            <a:blip r:embed="rId7" cstate="print"/>
            <a:stretch>
              <a:fillRect/>
            </a:stretch>
          </p:blipFill>
          <p:spPr>
            <a:xfrm>
              <a:off x="5375147" y="525792"/>
              <a:ext cx="1673352" cy="1114031"/>
            </a:xfrm>
            <a:prstGeom prst="rect">
              <a:avLst/>
            </a:prstGeom>
          </p:spPr>
        </p:pic>
        <p:pic>
          <p:nvPicPr>
            <p:cNvPr id="10" name="object 10"/>
            <p:cNvPicPr/>
            <p:nvPr/>
          </p:nvPicPr>
          <p:blipFill>
            <a:blip r:embed="rId8" cstate="print"/>
            <a:stretch>
              <a:fillRect/>
            </a:stretch>
          </p:blipFill>
          <p:spPr>
            <a:xfrm>
              <a:off x="504444" y="1074432"/>
              <a:ext cx="8787384" cy="1114031"/>
            </a:xfrm>
            <a:prstGeom prst="rect">
              <a:avLst/>
            </a:prstGeom>
          </p:spPr>
        </p:pic>
      </p:grpSp>
      <p:sp>
        <p:nvSpPr>
          <p:cNvPr id="11" name="object 11"/>
          <p:cNvSpPr txBox="1">
            <a:spLocks noGrp="1"/>
          </p:cNvSpPr>
          <p:nvPr>
            <p:ph type="title"/>
          </p:nvPr>
        </p:nvSpPr>
        <p:spPr>
          <a:xfrm>
            <a:off x="804672" y="658367"/>
            <a:ext cx="8157845" cy="1184275"/>
          </a:xfrm>
          <a:prstGeom prst="rect">
            <a:avLst/>
          </a:prstGeom>
        </p:spPr>
        <p:txBody>
          <a:bodyPr vert="horz" wrap="square" lIns="0" tIns="12700" rIns="0" bIns="0" rtlCol="0">
            <a:spAutoFit/>
          </a:bodyPr>
          <a:lstStyle/>
          <a:p>
            <a:pPr algn="ctr">
              <a:lnSpc>
                <a:spcPts val="4560"/>
              </a:lnSpc>
              <a:spcBef>
                <a:spcPts val="100"/>
              </a:spcBef>
            </a:pPr>
            <a:r>
              <a:rPr sz="4000" spc="-5" dirty="0">
                <a:solidFill>
                  <a:srgbClr val="FFFF00"/>
                </a:solidFill>
              </a:rPr>
              <a:t>1800</a:t>
            </a:r>
            <a:r>
              <a:rPr sz="4000" dirty="0">
                <a:solidFill>
                  <a:srgbClr val="FFFF00"/>
                </a:solidFill>
              </a:rPr>
              <a:t>至50</a:t>
            </a:r>
            <a:r>
              <a:rPr sz="4000" spc="-5" dirty="0">
                <a:solidFill>
                  <a:srgbClr val="FFFF00"/>
                </a:solidFill>
              </a:rPr>
              <a:t>0</a:t>
            </a:r>
            <a:r>
              <a:rPr sz="4000" dirty="0">
                <a:solidFill>
                  <a:srgbClr val="FFFF00"/>
                </a:solidFill>
              </a:rPr>
              <a:t>年前</a:t>
            </a:r>
            <a:endParaRPr sz="4000"/>
          </a:p>
          <a:p>
            <a:pPr algn="ctr">
              <a:lnSpc>
                <a:spcPts val="4560"/>
              </a:lnSpc>
            </a:pPr>
            <a:r>
              <a:rPr sz="4000" spc="-5" dirty="0">
                <a:solidFill>
                  <a:srgbClr val="FFFFFF"/>
                </a:solidFill>
              </a:rPr>
              <a:t>陸地擴大，人們使用鐵工具入山拓墾</a:t>
            </a:r>
            <a:endParaRPr sz="4000"/>
          </a:p>
        </p:txBody>
      </p:sp>
      <p:pic>
        <p:nvPicPr>
          <p:cNvPr id="12" name="object 12"/>
          <p:cNvPicPr/>
          <p:nvPr/>
        </p:nvPicPr>
        <p:blipFill>
          <a:blip r:embed="rId9" cstate="print"/>
          <a:stretch>
            <a:fillRect/>
          </a:stretch>
        </p:blipFill>
        <p:spPr>
          <a:xfrm>
            <a:off x="9276588" y="253745"/>
            <a:ext cx="2321052" cy="207721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51025" y="0"/>
            <a:ext cx="9779000" cy="6858000"/>
            <a:chOff x="1351025" y="0"/>
            <a:chExt cx="9779000" cy="6858000"/>
          </a:xfrm>
        </p:grpSpPr>
        <p:pic>
          <p:nvPicPr>
            <p:cNvPr id="3" name="object 3"/>
            <p:cNvPicPr/>
            <p:nvPr/>
          </p:nvPicPr>
          <p:blipFill>
            <a:blip r:embed="rId3" cstate="print"/>
            <a:stretch>
              <a:fillRect/>
            </a:stretch>
          </p:blipFill>
          <p:spPr>
            <a:xfrm>
              <a:off x="1351025" y="0"/>
              <a:ext cx="9778746" cy="944879"/>
            </a:xfrm>
            <a:prstGeom prst="rect">
              <a:avLst/>
            </a:prstGeom>
          </p:spPr>
        </p:pic>
        <p:pic>
          <p:nvPicPr>
            <p:cNvPr id="4" name="object 4"/>
            <p:cNvPicPr/>
            <p:nvPr/>
          </p:nvPicPr>
          <p:blipFill>
            <a:blip r:embed="rId4" cstate="print"/>
            <a:stretch>
              <a:fillRect/>
            </a:stretch>
          </p:blipFill>
          <p:spPr>
            <a:xfrm>
              <a:off x="1351025" y="329944"/>
              <a:ext cx="9778746" cy="6528053"/>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蔦松文化</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580" y="202311"/>
            <a:ext cx="8025765" cy="2077720"/>
          </a:xfrm>
          <a:prstGeom prst="rect">
            <a:avLst/>
          </a:prstGeom>
          <a:ln w="12700">
            <a:solidFill>
              <a:srgbClr val="BEBEBE"/>
            </a:solidFill>
          </a:ln>
        </p:spPr>
        <p:txBody>
          <a:bodyPr vert="horz" wrap="square" lIns="0" tIns="482600" rIns="0" bIns="0" rtlCol="0">
            <a:spAutoFit/>
          </a:bodyPr>
          <a:lstStyle/>
          <a:p>
            <a:pPr marL="2233295" marR="2226310" indent="108585">
              <a:lnSpc>
                <a:spcPts val="4320"/>
              </a:lnSpc>
              <a:spcBef>
                <a:spcPts val="3800"/>
              </a:spcBef>
            </a:pPr>
            <a:r>
              <a:rPr sz="4000" spc="-5" dirty="0">
                <a:solidFill>
                  <a:srgbClr val="FFFF00"/>
                </a:solidFill>
              </a:rPr>
              <a:t>500</a:t>
            </a:r>
            <a:r>
              <a:rPr sz="4000" dirty="0">
                <a:solidFill>
                  <a:srgbClr val="FFFF00"/>
                </a:solidFill>
              </a:rPr>
              <a:t>至</a:t>
            </a:r>
            <a:r>
              <a:rPr sz="4000" spc="-5" dirty="0">
                <a:solidFill>
                  <a:srgbClr val="FFFF00"/>
                </a:solidFill>
              </a:rPr>
              <a:t>300</a:t>
            </a:r>
            <a:r>
              <a:rPr sz="4000" dirty="0">
                <a:solidFill>
                  <a:srgbClr val="FFFF00"/>
                </a:solidFill>
              </a:rPr>
              <a:t>年前 </a:t>
            </a:r>
            <a:r>
              <a:rPr sz="4000" dirty="0">
                <a:solidFill>
                  <a:srgbClr val="FFFFFF"/>
                </a:solidFill>
              </a:rPr>
              <a:t>進入東亞貿易圈</a:t>
            </a:r>
            <a:endParaRPr sz="4000"/>
          </a:p>
        </p:txBody>
      </p:sp>
      <p:pic>
        <p:nvPicPr>
          <p:cNvPr id="3" name="object 3"/>
          <p:cNvPicPr/>
          <p:nvPr/>
        </p:nvPicPr>
        <p:blipFill>
          <a:blip r:embed="rId3" cstate="print"/>
          <a:stretch>
            <a:fillRect/>
          </a:stretch>
        </p:blipFill>
        <p:spPr>
          <a:xfrm>
            <a:off x="9109709" y="201929"/>
            <a:ext cx="2356866" cy="207721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59358" y="0"/>
            <a:ext cx="10273284" cy="6857997"/>
          </a:xfrm>
          <a:prstGeom prst="rect">
            <a:avLst/>
          </a:prstGeom>
        </p:spPr>
      </p:pic>
      <p:sp>
        <p:nvSpPr>
          <p:cNvPr id="3" name="object 3"/>
          <p:cNvSpPr txBox="1">
            <a:spLocks noGrp="1"/>
          </p:cNvSpPr>
          <p:nvPr>
            <p:ph type="title"/>
          </p:nvPr>
        </p:nvSpPr>
        <p:spPr>
          <a:xfrm>
            <a:off x="3797553" y="359663"/>
            <a:ext cx="4597400" cy="1123315"/>
          </a:xfrm>
          <a:prstGeom prst="rect">
            <a:avLst/>
          </a:prstGeom>
        </p:spPr>
        <p:txBody>
          <a:bodyPr vert="horz" wrap="square" lIns="0" tIns="12700" rIns="0" bIns="0" rtlCol="0">
            <a:spAutoFit/>
          </a:bodyPr>
          <a:lstStyle/>
          <a:p>
            <a:pPr marL="12700">
              <a:lnSpc>
                <a:spcPct val="100000"/>
              </a:lnSpc>
              <a:spcBef>
                <a:spcPts val="100"/>
              </a:spcBef>
            </a:pPr>
            <a:r>
              <a:rPr spc="-5" dirty="0"/>
              <a:t>西拉雅文化</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2437638"/>
            <a:ext cx="12192000" cy="3735070"/>
            <a:chOff x="1" y="2437638"/>
            <a:chExt cx="12192000" cy="3735070"/>
          </a:xfrm>
        </p:grpSpPr>
        <p:pic>
          <p:nvPicPr>
            <p:cNvPr id="3" name="object 3"/>
            <p:cNvPicPr/>
            <p:nvPr/>
          </p:nvPicPr>
          <p:blipFill>
            <a:blip r:embed="rId3" cstate="print"/>
            <a:stretch>
              <a:fillRect/>
            </a:stretch>
          </p:blipFill>
          <p:spPr>
            <a:xfrm>
              <a:off x="1" y="2437638"/>
              <a:ext cx="6176007" cy="3734561"/>
            </a:xfrm>
            <a:prstGeom prst="rect">
              <a:avLst/>
            </a:prstGeom>
          </p:spPr>
        </p:pic>
        <p:pic>
          <p:nvPicPr>
            <p:cNvPr id="4" name="object 4"/>
            <p:cNvPicPr/>
            <p:nvPr/>
          </p:nvPicPr>
          <p:blipFill>
            <a:blip r:embed="rId4" cstate="print"/>
            <a:stretch>
              <a:fillRect/>
            </a:stretch>
          </p:blipFill>
          <p:spPr>
            <a:xfrm>
              <a:off x="5969507" y="2437638"/>
              <a:ext cx="6222491" cy="3734561"/>
            </a:xfrm>
            <a:prstGeom prst="rect">
              <a:avLst/>
            </a:prstGeom>
          </p:spPr>
        </p:pic>
      </p:grpSp>
      <p:grpSp>
        <p:nvGrpSpPr>
          <p:cNvPr id="5" name="object 5"/>
          <p:cNvGrpSpPr/>
          <p:nvPr/>
        </p:nvGrpSpPr>
        <p:grpSpPr>
          <a:xfrm>
            <a:off x="838580" y="202311"/>
            <a:ext cx="7981315" cy="2077720"/>
            <a:chOff x="838580" y="202311"/>
            <a:chExt cx="7981315" cy="2077720"/>
          </a:xfrm>
        </p:grpSpPr>
        <p:sp>
          <p:nvSpPr>
            <p:cNvPr id="6" name="object 6"/>
            <p:cNvSpPr/>
            <p:nvPr/>
          </p:nvSpPr>
          <p:spPr>
            <a:xfrm>
              <a:off x="838580" y="202311"/>
              <a:ext cx="7981315" cy="2077720"/>
            </a:xfrm>
            <a:custGeom>
              <a:avLst/>
              <a:gdLst/>
              <a:ahLst/>
              <a:cxnLst/>
              <a:rect l="l" t="t" r="r" b="b"/>
              <a:pathLst>
                <a:path w="7981315" h="2077720">
                  <a:moveTo>
                    <a:pt x="7981188" y="0"/>
                  </a:moveTo>
                  <a:lnTo>
                    <a:pt x="0" y="0"/>
                  </a:lnTo>
                  <a:lnTo>
                    <a:pt x="0" y="2077211"/>
                  </a:lnTo>
                  <a:lnTo>
                    <a:pt x="7981188" y="2077211"/>
                  </a:lnTo>
                  <a:lnTo>
                    <a:pt x="7981188" y="0"/>
                  </a:lnTo>
                  <a:close/>
                </a:path>
              </a:pathLst>
            </a:custGeom>
            <a:solidFill>
              <a:srgbClr val="7E7E7E"/>
            </a:solidFill>
          </p:spPr>
          <p:txBody>
            <a:bodyPr wrap="square" lIns="0" tIns="0" rIns="0" bIns="0" rtlCol="0"/>
            <a:lstStyle/>
            <a:p>
              <a:endParaRPr/>
            </a:p>
          </p:txBody>
        </p:sp>
        <p:pic>
          <p:nvPicPr>
            <p:cNvPr id="7" name="object 7"/>
            <p:cNvPicPr/>
            <p:nvPr/>
          </p:nvPicPr>
          <p:blipFill>
            <a:blip r:embed="rId5" cstate="print"/>
            <a:stretch>
              <a:fillRect/>
            </a:stretch>
          </p:blipFill>
          <p:spPr>
            <a:xfrm>
              <a:off x="2996183" y="470166"/>
              <a:ext cx="1564386" cy="1114031"/>
            </a:xfrm>
            <a:prstGeom prst="rect">
              <a:avLst/>
            </a:prstGeom>
          </p:spPr>
        </p:pic>
        <p:pic>
          <p:nvPicPr>
            <p:cNvPr id="8" name="object 8"/>
            <p:cNvPicPr/>
            <p:nvPr/>
          </p:nvPicPr>
          <p:blipFill>
            <a:blip r:embed="rId6" cstate="print"/>
            <a:stretch>
              <a:fillRect/>
            </a:stretch>
          </p:blipFill>
          <p:spPr>
            <a:xfrm>
              <a:off x="3903726" y="470166"/>
              <a:ext cx="1165098" cy="1114031"/>
            </a:xfrm>
            <a:prstGeom prst="rect">
              <a:avLst/>
            </a:prstGeom>
          </p:spPr>
        </p:pic>
        <p:pic>
          <p:nvPicPr>
            <p:cNvPr id="9" name="object 9"/>
            <p:cNvPicPr/>
            <p:nvPr/>
          </p:nvPicPr>
          <p:blipFill>
            <a:blip r:embed="rId7" cstate="print"/>
            <a:stretch>
              <a:fillRect/>
            </a:stretch>
          </p:blipFill>
          <p:spPr>
            <a:xfrm>
              <a:off x="4411979" y="470166"/>
              <a:ext cx="1261884" cy="1114031"/>
            </a:xfrm>
            <a:prstGeom prst="rect">
              <a:avLst/>
            </a:prstGeom>
          </p:spPr>
        </p:pic>
        <p:pic>
          <p:nvPicPr>
            <p:cNvPr id="10" name="object 10"/>
            <p:cNvPicPr/>
            <p:nvPr/>
          </p:nvPicPr>
          <p:blipFill>
            <a:blip r:embed="rId8" cstate="print"/>
            <a:stretch>
              <a:fillRect/>
            </a:stretch>
          </p:blipFill>
          <p:spPr>
            <a:xfrm>
              <a:off x="5017008" y="470166"/>
              <a:ext cx="1673351" cy="1114031"/>
            </a:xfrm>
            <a:prstGeom prst="rect">
              <a:avLst/>
            </a:prstGeom>
          </p:spPr>
        </p:pic>
        <p:pic>
          <p:nvPicPr>
            <p:cNvPr id="11" name="object 11"/>
            <p:cNvPicPr/>
            <p:nvPr/>
          </p:nvPicPr>
          <p:blipFill>
            <a:blip r:embed="rId9" cstate="print"/>
            <a:stretch>
              <a:fillRect/>
            </a:stretch>
          </p:blipFill>
          <p:spPr>
            <a:xfrm>
              <a:off x="957833" y="1018806"/>
              <a:ext cx="7770876" cy="1114031"/>
            </a:xfrm>
            <a:prstGeom prst="rect">
              <a:avLst/>
            </a:prstGeom>
          </p:spPr>
        </p:pic>
      </p:grpSp>
      <p:sp>
        <p:nvSpPr>
          <p:cNvPr id="12" name="object 12"/>
          <p:cNvSpPr txBox="1"/>
          <p:nvPr/>
        </p:nvSpPr>
        <p:spPr>
          <a:xfrm>
            <a:off x="838580" y="202311"/>
            <a:ext cx="7981315" cy="2077720"/>
          </a:xfrm>
          <a:prstGeom prst="rect">
            <a:avLst/>
          </a:prstGeom>
          <a:ln w="12700">
            <a:solidFill>
              <a:srgbClr val="BEBEBE"/>
            </a:solidFill>
          </a:ln>
        </p:spPr>
        <p:txBody>
          <a:bodyPr vert="horz" wrap="square" lIns="0" tIns="413384" rIns="0" bIns="0" rtlCol="0">
            <a:spAutoFit/>
          </a:bodyPr>
          <a:lstStyle/>
          <a:p>
            <a:pPr algn="ctr">
              <a:lnSpc>
                <a:spcPts val="4560"/>
              </a:lnSpc>
              <a:spcBef>
                <a:spcPts val="3254"/>
              </a:spcBef>
            </a:pPr>
            <a:r>
              <a:rPr sz="4000" b="1" spc="-5" dirty="0">
                <a:solidFill>
                  <a:srgbClr val="FFFF00"/>
                </a:solidFill>
                <a:latin typeface="Microsoft JhengHei"/>
                <a:cs typeface="Microsoft JhengHei"/>
              </a:rPr>
              <a:t>300</a:t>
            </a:r>
            <a:r>
              <a:rPr sz="4000" b="1" dirty="0">
                <a:solidFill>
                  <a:srgbClr val="FFFF00"/>
                </a:solidFill>
                <a:latin typeface="Microsoft JhengHei"/>
                <a:cs typeface="Microsoft JhengHei"/>
              </a:rPr>
              <a:t>至</a:t>
            </a:r>
            <a:r>
              <a:rPr sz="4000" b="1" spc="-5" dirty="0">
                <a:solidFill>
                  <a:srgbClr val="FFFF00"/>
                </a:solidFill>
                <a:latin typeface="Microsoft JhengHei"/>
                <a:cs typeface="Microsoft JhengHei"/>
              </a:rPr>
              <a:t>80</a:t>
            </a:r>
            <a:r>
              <a:rPr sz="4000" b="1" dirty="0">
                <a:solidFill>
                  <a:srgbClr val="FFFF00"/>
                </a:solidFill>
                <a:latin typeface="Microsoft JhengHei"/>
                <a:cs typeface="Microsoft JhengHei"/>
              </a:rPr>
              <a:t>年前</a:t>
            </a:r>
            <a:endParaRPr sz="4000">
              <a:latin typeface="Microsoft JhengHei"/>
              <a:cs typeface="Microsoft JhengHei"/>
            </a:endParaRPr>
          </a:p>
          <a:p>
            <a:pPr algn="ctr">
              <a:lnSpc>
                <a:spcPts val="4560"/>
              </a:lnSpc>
            </a:pPr>
            <a:r>
              <a:rPr sz="4000" b="1" dirty="0">
                <a:solidFill>
                  <a:srgbClr val="FFFFFF"/>
                </a:solidFill>
                <a:latin typeface="Microsoft JhengHei"/>
                <a:cs typeface="Microsoft JhengHei"/>
              </a:rPr>
              <a:t>現代化基礎建設，擴大產業規模</a:t>
            </a:r>
            <a:endParaRPr sz="4000">
              <a:latin typeface="Microsoft JhengHei"/>
              <a:cs typeface="Microsoft JhengHei"/>
            </a:endParaRPr>
          </a:p>
        </p:txBody>
      </p:sp>
      <p:pic>
        <p:nvPicPr>
          <p:cNvPr id="13" name="object 13"/>
          <p:cNvPicPr/>
          <p:nvPr/>
        </p:nvPicPr>
        <p:blipFill>
          <a:blip r:embed="rId10" cstate="print"/>
          <a:stretch>
            <a:fillRect/>
          </a:stretch>
        </p:blipFill>
        <p:spPr>
          <a:xfrm>
            <a:off x="9095231" y="181355"/>
            <a:ext cx="2441448" cy="209778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59358" y="0"/>
            <a:ext cx="10273284" cy="6857997"/>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漢人文化</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1539" y="0"/>
            <a:ext cx="10408920" cy="6857997"/>
          </a:xfrm>
          <a:prstGeom prst="rect">
            <a:avLst/>
          </a:prstGeom>
        </p:spPr>
      </p:pic>
      <p:sp>
        <p:nvSpPr>
          <p:cNvPr id="3" name="object 3"/>
          <p:cNvSpPr txBox="1"/>
          <p:nvPr/>
        </p:nvSpPr>
        <p:spPr>
          <a:xfrm>
            <a:off x="10030714" y="1622805"/>
            <a:ext cx="534035" cy="3684904"/>
          </a:xfrm>
          <a:prstGeom prst="rect">
            <a:avLst/>
          </a:prstGeom>
        </p:spPr>
        <p:txBody>
          <a:bodyPr vert="horz" wrap="square" lIns="0" tIns="114300" rIns="0" bIns="0" rtlCol="0">
            <a:spAutoFit/>
          </a:bodyPr>
          <a:lstStyle/>
          <a:p>
            <a:pPr marL="12700" marR="5080" algn="just">
              <a:lnSpc>
                <a:spcPts val="4000"/>
              </a:lnSpc>
              <a:spcBef>
                <a:spcPts val="900"/>
              </a:spcBef>
            </a:pPr>
            <a:r>
              <a:rPr sz="4000" dirty="0">
                <a:solidFill>
                  <a:srgbClr val="843B0C"/>
                </a:solidFill>
                <a:latin typeface="SimSun"/>
                <a:cs typeface="SimSun"/>
              </a:rPr>
              <a:t>我 們 居 住 的 地 方</a:t>
            </a:r>
            <a:endParaRPr sz="4000">
              <a:latin typeface="SimSun"/>
              <a:cs typeface="SimSu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863595" y="0"/>
            <a:ext cx="6464808" cy="685799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935985" y="0"/>
            <a:ext cx="6320027" cy="685799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841572" y="1281682"/>
            <a:ext cx="3634747" cy="5576314"/>
          </a:xfrm>
          <a:prstGeom prst="rect">
            <a:avLst/>
          </a:prstGeom>
        </p:spPr>
      </p:pic>
      <p:sp>
        <p:nvSpPr>
          <p:cNvPr id="3" name="object 3"/>
          <p:cNvSpPr/>
          <p:nvPr/>
        </p:nvSpPr>
        <p:spPr>
          <a:xfrm>
            <a:off x="6989063" y="1185831"/>
            <a:ext cx="4480560" cy="2924175"/>
          </a:xfrm>
          <a:custGeom>
            <a:avLst/>
            <a:gdLst/>
            <a:ahLst/>
            <a:cxnLst/>
            <a:rect l="l" t="t" r="r" b="b"/>
            <a:pathLst>
              <a:path w="4480559" h="2924175">
                <a:moveTo>
                  <a:pt x="2750642" y="0"/>
                </a:moveTo>
                <a:lnTo>
                  <a:pt x="2703948" y="639"/>
                </a:lnTo>
                <a:lnTo>
                  <a:pt x="2657824" y="5528"/>
                </a:lnTo>
                <a:lnTo>
                  <a:pt x="2612639" y="14556"/>
                </a:lnTo>
                <a:lnTo>
                  <a:pt x="2568763" y="27614"/>
                </a:lnTo>
                <a:lnTo>
                  <a:pt x="2526566" y="44590"/>
                </a:lnTo>
                <a:lnTo>
                  <a:pt x="2486416" y="65376"/>
                </a:lnTo>
                <a:lnTo>
                  <a:pt x="2448682" y="89862"/>
                </a:lnTo>
                <a:lnTo>
                  <a:pt x="2413736" y="117936"/>
                </a:lnTo>
                <a:lnTo>
                  <a:pt x="2381945" y="149491"/>
                </a:lnTo>
                <a:lnTo>
                  <a:pt x="2353679" y="184414"/>
                </a:lnTo>
                <a:lnTo>
                  <a:pt x="2329307" y="222598"/>
                </a:lnTo>
                <a:lnTo>
                  <a:pt x="2299851" y="198535"/>
                </a:lnTo>
                <a:lnTo>
                  <a:pt x="2268538" y="176497"/>
                </a:lnTo>
                <a:lnTo>
                  <a:pt x="2235510" y="156554"/>
                </a:lnTo>
                <a:lnTo>
                  <a:pt x="2200910" y="138778"/>
                </a:lnTo>
                <a:lnTo>
                  <a:pt x="2155458" y="119539"/>
                </a:lnTo>
                <a:lnTo>
                  <a:pt x="2109064" y="104279"/>
                </a:lnTo>
                <a:lnTo>
                  <a:pt x="2061994" y="92924"/>
                </a:lnTo>
                <a:lnTo>
                  <a:pt x="2014511" y="85404"/>
                </a:lnTo>
                <a:lnTo>
                  <a:pt x="1966879" y="81645"/>
                </a:lnTo>
                <a:lnTo>
                  <a:pt x="1919361" y="81576"/>
                </a:lnTo>
                <a:lnTo>
                  <a:pt x="1872220" y="85125"/>
                </a:lnTo>
                <a:lnTo>
                  <a:pt x="1825721" y="92220"/>
                </a:lnTo>
                <a:lnTo>
                  <a:pt x="1780127" y="102789"/>
                </a:lnTo>
                <a:lnTo>
                  <a:pt x="1735703" y="116760"/>
                </a:lnTo>
                <a:lnTo>
                  <a:pt x="1692710" y="134061"/>
                </a:lnTo>
                <a:lnTo>
                  <a:pt x="1651414" y="154620"/>
                </a:lnTo>
                <a:lnTo>
                  <a:pt x="1612078" y="178365"/>
                </a:lnTo>
                <a:lnTo>
                  <a:pt x="1574965" y="205223"/>
                </a:lnTo>
                <a:lnTo>
                  <a:pt x="1540340" y="235124"/>
                </a:lnTo>
                <a:lnTo>
                  <a:pt x="1508465" y="267995"/>
                </a:lnTo>
                <a:lnTo>
                  <a:pt x="1479605" y="303764"/>
                </a:lnTo>
                <a:lnTo>
                  <a:pt x="1454023" y="342359"/>
                </a:lnTo>
                <a:lnTo>
                  <a:pt x="1408216" y="320479"/>
                </a:lnTo>
                <a:lnTo>
                  <a:pt x="1360933" y="301769"/>
                </a:lnTo>
                <a:lnTo>
                  <a:pt x="1312385" y="286267"/>
                </a:lnTo>
                <a:lnTo>
                  <a:pt x="1262780" y="274011"/>
                </a:lnTo>
                <a:lnTo>
                  <a:pt x="1212328" y="265038"/>
                </a:lnTo>
                <a:lnTo>
                  <a:pt x="1161236" y="259385"/>
                </a:lnTo>
                <a:lnTo>
                  <a:pt x="1109716" y="257092"/>
                </a:lnTo>
                <a:lnTo>
                  <a:pt x="1057974" y="258194"/>
                </a:lnTo>
                <a:lnTo>
                  <a:pt x="1006221" y="262730"/>
                </a:lnTo>
                <a:lnTo>
                  <a:pt x="954754" y="270667"/>
                </a:lnTo>
                <a:lnTo>
                  <a:pt x="904825" y="281782"/>
                </a:lnTo>
                <a:lnTo>
                  <a:pt x="856549" y="295938"/>
                </a:lnTo>
                <a:lnTo>
                  <a:pt x="810042" y="313000"/>
                </a:lnTo>
                <a:lnTo>
                  <a:pt x="765419" y="332833"/>
                </a:lnTo>
                <a:lnTo>
                  <a:pt x="722798" y="355301"/>
                </a:lnTo>
                <a:lnTo>
                  <a:pt x="682292" y="380268"/>
                </a:lnTo>
                <a:lnTo>
                  <a:pt x="644019" y="407600"/>
                </a:lnTo>
                <a:lnTo>
                  <a:pt x="608094" y="437161"/>
                </a:lnTo>
                <a:lnTo>
                  <a:pt x="574632" y="468815"/>
                </a:lnTo>
                <a:lnTo>
                  <a:pt x="543751" y="502426"/>
                </a:lnTo>
                <a:lnTo>
                  <a:pt x="515564" y="537860"/>
                </a:lnTo>
                <a:lnTo>
                  <a:pt x="490189" y="574981"/>
                </a:lnTo>
                <a:lnTo>
                  <a:pt x="467740" y="613654"/>
                </a:lnTo>
                <a:lnTo>
                  <a:pt x="448335" y="653742"/>
                </a:lnTo>
                <a:lnTo>
                  <a:pt x="432087" y="695111"/>
                </a:lnTo>
                <a:lnTo>
                  <a:pt x="419114" y="737624"/>
                </a:lnTo>
                <a:lnTo>
                  <a:pt x="409531" y="781148"/>
                </a:lnTo>
                <a:lnTo>
                  <a:pt x="403454" y="825545"/>
                </a:lnTo>
                <a:lnTo>
                  <a:pt x="400999" y="870681"/>
                </a:lnTo>
                <a:lnTo>
                  <a:pt x="402281" y="916420"/>
                </a:lnTo>
                <a:lnTo>
                  <a:pt x="407416" y="962627"/>
                </a:lnTo>
                <a:lnTo>
                  <a:pt x="403606" y="971771"/>
                </a:lnTo>
                <a:lnTo>
                  <a:pt x="350926" y="979448"/>
                </a:lnTo>
                <a:lnTo>
                  <a:pt x="300159" y="992492"/>
                </a:lnTo>
                <a:lnTo>
                  <a:pt x="251764" y="1010637"/>
                </a:lnTo>
                <a:lnTo>
                  <a:pt x="206201" y="1033620"/>
                </a:lnTo>
                <a:lnTo>
                  <a:pt x="163930" y="1061174"/>
                </a:lnTo>
                <a:lnTo>
                  <a:pt x="125411" y="1093036"/>
                </a:lnTo>
                <a:lnTo>
                  <a:pt x="91104" y="1128940"/>
                </a:lnTo>
                <a:lnTo>
                  <a:pt x="61468" y="1168621"/>
                </a:lnTo>
                <a:lnTo>
                  <a:pt x="37558" y="1210458"/>
                </a:lnTo>
                <a:lnTo>
                  <a:pt x="19576" y="1253561"/>
                </a:lnTo>
                <a:lnTo>
                  <a:pt x="7403" y="1297517"/>
                </a:lnTo>
                <a:lnTo>
                  <a:pt x="918" y="1341912"/>
                </a:lnTo>
                <a:lnTo>
                  <a:pt x="0" y="1386332"/>
                </a:lnTo>
                <a:lnTo>
                  <a:pt x="4528" y="1430364"/>
                </a:lnTo>
                <a:lnTo>
                  <a:pt x="14383" y="1473595"/>
                </a:lnTo>
                <a:lnTo>
                  <a:pt x="29443" y="1515611"/>
                </a:lnTo>
                <a:lnTo>
                  <a:pt x="49589" y="1555999"/>
                </a:lnTo>
                <a:lnTo>
                  <a:pt x="74699" y="1594345"/>
                </a:lnTo>
                <a:lnTo>
                  <a:pt x="104654" y="1630235"/>
                </a:lnTo>
                <a:lnTo>
                  <a:pt x="139332" y="1663256"/>
                </a:lnTo>
                <a:lnTo>
                  <a:pt x="178613" y="1692995"/>
                </a:lnTo>
                <a:lnTo>
                  <a:pt x="222377" y="1719039"/>
                </a:lnTo>
                <a:lnTo>
                  <a:pt x="186348" y="1757708"/>
                </a:lnTo>
                <a:lnTo>
                  <a:pt x="156334" y="1799654"/>
                </a:lnTo>
                <a:lnTo>
                  <a:pt x="132537" y="1844329"/>
                </a:lnTo>
                <a:lnTo>
                  <a:pt x="115155" y="1891183"/>
                </a:lnTo>
                <a:lnTo>
                  <a:pt x="104389" y="1939667"/>
                </a:lnTo>
                <a:lnTo>
                  <a:pt x="100439" y="1989233"/>
                </a:lnTo>
                <a:lnTo>
                  <a:pt x="103505" y="2039333"/>
                </a:lnTo>
                <a:lnTo>
                  <a:pt x="111875" y="2082382"/>
                </a:lnTo>
                <a:lnTo>
                  <a:pt x="125148" y="2123554"/>
                </a:lnTo>
                <a:lnTo>
                  <a:pt x="143017" y="2162634"/>
                </a:lnTo>
                <a:lnTo>
                  <a:pt x="165178" y="2199408"/>
                </a:lnTo>
                <a:lnTo>
                  <a:pt x="191323" y="2233662"/>
                </a:lnTo>
                <a:lnTo>
                  <a:pt x="221148" y="2265179"/>
                </a:lnTo>
                <a:lnTo>
                  <a:pt x="254345" y="2293747"/>
                </a:lnTo>
                <a:lnTo>
                  <a:pt x="290610" y="2319151"/>
                </a:lnTo>
                <a:lnTo>
                  <a:pt x="329636" y="2341176"/>
                </a:lnTo>
                <a:lnTo>
                  <a:pt x="371118" y="2359608"/>
                </a:lnTo>
                <a:lnTo>
                  <a:pt x="414748" y="2374232"/>
                </a:lnTo>
                <a:lnTo>
                  <a:pt x="460223" y="2384834"/>
                </a:lnTo>
                <a:lnTo>
                  <a:pt x="507235" y="2391199"/>
                </a:lnTo>
                <a:lnTo>
                  <a:pt x="555478" y="2393113"/>
                </a:lnTo>
                <a:lnTo>
                  <a:pt x="604647" y="2390361"/>
                </a:lnTo>
                <a:lnTo>
                  <a:pt x="613156" y="2403188"/>
                </a:lnTo>
                <a:lnTo>
                  <a:pt x="640551" y="2441133"/>
                </a:lnTo>
                <a:lnTo>
                  <a:pt x="670159" y="2477021"/>
                </a:lnTo>
                <a:lnTo>
                  <a:pt x="701853" y="2510823"/>
                </a:lnTo>
                <a:lnTo>
                  <a:pt x="735503" y="2542510"/>
                </a:lnTo>
                <a:lnTo>
                  <a:pt x="770981" y="2572055"/>
                </a:lnTo>
                <a:lnTo>
                  <a:pt x="808158" y="2599428"/>
                </a:lnTo>
                <a:lnTo>
                  <a:pt x="846906" y="2624601"/>
                </a:lnTo>
                <a:lnTo>
                  <a:pt x="887095" y="2647546"/>
                </a:lnTo>
                <a:lnTo>
                  <a:pt x="928598" y="2668234"/>
                </a:lnTo>
                <a:lnTo>
                  <a:pt x="971286" y="2686636"/>
                </a:lnTo>
                <a:lnTo>
                  <a:pt x="1015029" y="2702725"/>
                </a:lnTo>
                <a:lnTo>
                  <a:pt x="1059700" y="2716472"/>
                </a:lnTo>
                <a:lnTo>
                  <a:pt x="1105170" y="2727847"/>
                </a:lnTo>
                <a:lnTo>
                  <a:pt x="1151310" y="2736824"/>
                </a:lnTo>
                <a:lnTo>
                  <a:pt x="1197991" y="2743372"/>
                </a:lnTo>
                <a:lnTo>
                  <a:pt x="1245085" y="2747465"/>
                </a:lnTo>
                <a:lnTo>
                  <a:pt x="1292464" y="2749072"/>
                </a:lnTo>
                <a:lnTo>
                  <a:pt x="1339998" y="2748167"/>
                </a:lnTo>
                <a:lnTo>
                  <a:pt x="1387559" y="2744719"/>
                </a:lnTo>
                <a:lnTo>
                  <a:pt x="1435018" y="2738702"/>
                </a:lnTo>
                <a:lnTo>
                  <a:pt x="1482247" y="2730086"/>
                </a:lnTo>
                <a:lnTo>
                  <a:pt x="1529118" y="2718842"/>
                </a:lnTo>
                <a:lnTo>
                  <a:pt x="1575500" y="2704943"/>
                </a:lnTo>
                <a:lnTo>
                  <a:pt x="1621267" y="2688360"/>
                </a:lnTo>
                <a:lnTo>
                  <a:pt x="1666288" y="2669064"/>
                </a:lnTo>
                <a:lnTo>
                  <a:pt x="1710436" y="2647028"/>
                </a:lnTo>
                <a:lnTo>
                  <a:pt x="1742004" y="2685841"/>
                </a:lnTo>
                <a:lnTo>
                  <a:pt x="1776639" y="2722188"/>
                </a:lnTo>
                <a:lnTo>
                  <a:pt x="1814153" y="2755947"/>
                </a:lnTo>
                <a:lnTo>
                  <a:pt x="1854357" y="2786992"/>
                </a:lnTo>
                <a:lnTo>
                  <a:pt x="1897063" y="2815203"/>
                </a:lnTo>
                <a:lnTo>
                  <a:pt x="1942084" y="2840453"/>
                </a:lnTo>
                <a:lnTo>
                  <a:pt x="1989231" y="2862622"/>
                </a:lnTo>
                <a:lnTo>
                  <a:pt x="2038316" y="2881584"/>
                </a:lnTo>
                <a:lnTo>
                  <a:pt x="2089150" y="2897218"/>
                </a:lnTo>
                <a:lnTo>
                  <a:pt x="2137464" y="2908627"/>
                </a:lnTo>
                <a:lnTo>
                  <a:pt x="2185866" y="2916861"/>
                </a:lnTo>
                <a:lnTo>
                  <a:pt x="2234207" y="2921991"/>
                </a:lnTo>
                <a:lnTo>
                  <a:pt x="2282340" y="2924088"/>
                </a:lnTo>
                <a:lnTo>
                  <a:pt x="2330118" y="2923220"/>
                </a:lnTo>
                <a:lnTo>
                  <a:pt x="2377393" y="2919460"/>
                </a:lnTo>
                <a:lnTo>
                  <a:pt x="2424017" y="2912876"/>
                </a:lnTo>
                <a:lnTo>
                  <a:pt x="2469843" y="2903541"/>
                </a:lnTo>
                <a:lnTo>
                  <a:pt x="2514724" y="2891524"/>
                </a:lnTo>
                <a:lnTo>
                  <a:pt x="2558511" y="2876896"/>
                </a:lnTo>
                <a:lnTo>
                  <a:pt x="2601058" y="2859727"/>
                </a:lnTo>
                <a:lnTo>
                  <a:pt x="2642216" y="2840088"/>
                </a:lnTo>
                <a:lnTo>
                  <a:pt x="2681839" y="2818049"/>
                </a:lnTo>
                <a:lnTo>
                  <a:pt x="2719778" y="2793680"/>
                </a:lnTo>
                <a:lnTo>
                  <a:pt x="2755886" y="2767053"/>
                </a:lnTo>
                <a:lnTo>
                  <a:pt x="2790016" y="2738237"/>
                </a:lnTo>
                <a:lnTo>
                  <a:pt x="2822020" y="2707303"/>
                </a:lnTo>
                <a:lnTo>
                  <a:pt x="2851750" y="2674321"/>
                </a:lnTo>
                <a:lnTo>
                  <a:pt x="2879059" y="2639362"/>
                </a:lnTo>
                <a:lnTo>
                  <a:pt x="2903799" y="2602497"/>
                </a:lnTo>
                <a:lnTo>
                  <a:pt x="2925823" y="2563796"/>
                </a:lnTo>
                <a:lnTo>
                  <a:pt x="2944983" y="2523328"/>
                </a:lnTo>
                <a:lnTo>
                  <a:pt x="2961132" y="2481166"/>
                </a:lnTo>
                <a:lnTo>
                  <a:pt x="3009146" y="2505176"/>
                </a:lnTo>
                <a:lnTo>
                  <a:pt x="3059237" y="2525079"/>
                </a:lnTo>
                <a:lnTo>
                  <a:pt x="3111072" y="2540792"/>
                </a:lnTo>
                <a:lnTo>
                  <a:pt x="3164313" y="2552229"/>
                </a:lnTo>
                <a:lnTo>
                  <a:pt x="3218628" y="2559306"/>
                </a:lnTo>
                <a:lnTo>
                  <a:pt x="3273679" y="2561938"/>
                </a:lnTo>
                <a:lnTo>
                  <a:pt x="3325384" y="2560360"/>
                </a:lnTo>
                <a:lnTo>
                  <a:pt x="3375902" y="2554971"/>
                </a:lnTo>
                <a:lnTo>
                  <a:pt x="3425053" y="2545928"/>
                </a:lnTo>
                <a:lnTo>
                  <a:pt x="3472656" y="2533392"/>
                </a:lnTo>
                <a:lnTo>
                  <a:pt x="3518528" y="2517520"/>
                </a:lnTo>
                <a:lnTo>
                  <a:pt x="3562489" y="2498471"/>
                </a:lnTo>
                <a:lnTo>
                  <a:pt x="3604358" y="2476405"/>
                </a:lnTo>
                <a:lnTo>
                  <a:pt x="3643953" y="2451479"/>
                </a:lnTo>
                <a:lnTo>
                  <a:pt x="3681092" y="2423853"/>
                </a:lnTo>
                <a:lnTo>
                  <a:pt x="3715595" y="2393686"/>
                </a:lnTo>
                <a:lnTo>
                  <a:pt x="3747280" y="2361135"/>
                </a:lnTo>
                <a:lnTo>
                  <a:pt x="3775967" y="2326361"/>
                </a:lnTo>
                <a:lnTo>
                  <a:pt x="3801472" y="2289521"/>
                </a:lnTo>
                <a:lnTo>
                  <a:pt x="3823616" y="2250774"/>
                </a:lnTo>
                <a:lnTo>
                  <a:pt x="3842217" y="2210280"/>
                </a:lnTo>
                <a:lnTo>
                  <a:pt x="3857094" y="2168196"/>
                </a:lnTo>
                <a:lnTo>
                  <a:pt x="3868065" y="2124682"/>
                </a:lnTo>
                <a:lnTo>
                  <a:pt x="3874948" y="2079897"/>
                </a:lnTo>
                <a:lnTo>
                  <a:pt x="3877564" y="2033999"/>
                </a:lnTo>
                <a:lnTo>
                  <a:pt x="3928346" y="2025823"/>
                </a:lnTo>
                <a:lnTo>
                  <a:pt x="3978136" y="2014406"/>
                </a:lnTo>
                <a:lnTo>
                  <a:pt x="4026747" y="1999819"/>
                </a:lnTo>
                <a:lnTo>
                  <a:pt x="4073997" y="1982132"/>
                </a:lnTo>
                <a:lnTo>
                  <a:pt x="4119701" y="1961418"/>
                </a:lnTo>
                <a:lnTo>
                  <a:pt x="4163674" y="1937747"/>
                </a:lnTo>
                <a:lnTo>
                  <a:pt x="4205732" y="1911190"/>
                </a:lnTo>
                <a:lnTo>
                  <a:pt x="4246091" y="1881464"/>
                </a:lnTo>
                <a:lnTo>
                  <a:pt x="4283332" y="1849655"/>
                </a:lnTo>
                <a:lnTo>
                  <a:pt x="4317428" y="1815932"/>
                </a:lnTo>
                <a:lnTo>
                  <a:pt x="4348356" y="1780463"/>
                </a:lnTo>
                <a:lnTo>
                  <a:pt x="4376091" y="1743418"/>
                </a:lnTo>
                <a:lnTo>
                  <a:pt x="4400607" y="1704965"/>
                </a:lnTo>
                <a:lnTo>
                  <a:pt x="4421880" y="1665275"/>
                </a:lnTo>
                <a:lnTo>
                  <a:pt x="4439884" y="1624516"/>
                </a:lnTo>
                <a:lnTo>
                  <a:pt x="4454595" y="1582858"/>
                </a:lnTo>
                <a:lnTo>
                  <a:pt x="4465987" y="1540469"/>
                </a:lnTo>
                <a:lnTo>
                  <a:pt x="4474036" y="1497519"/>
                </a:lnTo>
                <a:lnTo>
                  <a:pt x="4478716" y="1454177"/>
                </a:lnTo>
                <a:lnTo>
                  <a:pt x="4480003" y="1410612"/>
                </a:lnTo>
                <a:lnTo>
                  <a:pt x="4477872" y="1366993"/>
                </a:lnTo>
                <a:lnTo>
                  <a:pt x="4472297" y="1323490"/>
                </a:lnTo>
                <a:lnTo>
                  <a:pt x="4463254" y="1280272"/>
                </a:lnTo>
                <a:lnTo>
                  <a:pt x="4450718" y="1237507"/>
                </a:lnTo>
                <a:lnTo>
                  <a:pt x="4434664" y="1195366"/>
                </a:lnTo>
                <a:lnTo>
                  <a:pt x="4415066" y="1154017"/>
                </a:lnTo>
                <a:lnTo>
                  <a:pt x="4391900" y="1113629"/>
                </a:lnTo>
                <a:lnTo>
                  <a:pt x="4365141" y="1074371"/>
                </a:lnTo>
                <a:lnTo>
                  <a:pt x="4334764" y="1036414"/>
                </a:lnTo>
                <a:lnTo>
                  <a:pt x="4342053" y="1020509"/>
                </a:lnTo>
                <a:lnTo>
                  <a:pt x="4360037" y="971771"/>
                </a:lnTo>
                <a:lnTo>
                  <a:pt x="4371067" y="928021"/>
                </a:lnTo>
                <a:lnTo>
                  <a:pt x="4377534" y="884331"/>
                </a:lnTo>
                <a:lnTo>
                  <a:pt x="4379576" y="840915"/>
                </a:lnTo>
                <a:lnTo>
                  <a:pt x="4377330" y="797987"/>
                </a:lnTo>
                <a:lnTo>
                  <a:pt x="4370933" y="755759"/>
                </a:lnTo>
                <a:lnTo>
                  <a:pt x="4360522" y="714445"/>
                </a:lnTo>
                <a:lnTo>
                  <a:pt x="4346233" y="674259"/>
                </a:lnTo>
                <a:lnTo>
                  <a:pt x="4328203" y="635413"/>
                </a:lnTo>
                <a:lnTo>
                  <a:pt x="4306570" y="598121"/>
                </a:lnTo>
                <a:lnTo>
                  <a:pt x="4281470" y="562596"/>
                </a:lnTo>
                <a:lnTo>
                  <a:pt x="4253041" y="529053"/>
                </a:lnTo>
                <a:lnTo>
                  <a:pt x="4221419" y="497703"/>
                </a:lnTo>
                <a:lnTo>
                  <a:pt x="4186741" y="468761"/>
                </a:lnTo>
                <a:lnTo>
                  <a:pt x="4149144" y="442440"/>
                </a:lnTo>
                <a:lnTo>
                  <a:pt x="4108765" y="418953"/>
                </a:lnTo>
                <a:lnTo>
                  <a:pt x="4065741" y="398514"/>
                </a:lnTo>
                <a:lnTo>
                  <a:pt x="4020209" y="381336"/>
                </a:lnTo>
                <a:lnTo>
                  <a:pt x="3972306" y="367632"/>
                </a:lnTo>
                <a:lnTo>
                  <a:pt x="3958722" y="317518"/>
                </a:lnTo>
                <a:lnTo>
                  <a:pt x="3938863" y="269447"/>
                </a:lnTo>
                <a:lnTo>
                  <a:pt x="3913013" y="223852"/>
                </a:lnTo>
                <a:lnTo>
                  <a:pt x="3881459" y="181167"/>
                </a:lnTo>
                <a:lnTo>
                  <a:pt x="3844486" y="141827"/>
                </a:lnTo>
                <a:lnTo>
                  <a:pt x="3802380" y="106266"/>
                </a:lnTo>
                <a:lnTo>
                  <a:pt x="3763950" y="80051"/>
                </a:lnTo>
                <a:lnTo>
                  <a:pt x="3723624" y="57601"/>
                </a:lnTo>
                <a:lnTo>
                  <a:pt x="3681698" y="38895"/>
                </a:lnTo>
                <a:lnTo>
                  <a:pt x="3638471" y="23912"/>
                </a:lnTo>
                <a:lnTo>
                  <a:pt x="3594239" y="12630"/>
                </a:lnTo>
                <a:lnTo>
                  <a:pt x="3549300" y="5027"/>
                </a:lnTo>
                <a:lnTo>
                  <a:pt x="3503951" y="1084"/>
                </a:lnTo>
                <a:lnTo>
                  <a:pt x="3458490" y="778"/>
                </a:lnTo>
                <a:lnTo>
                  <a:pt x="3413214" y="4089"/>
                </a:lnTo>
                <a:lnTo>
                  <a:pt x="3368420" y="10994"/>
                </a:lnTo>
                <a:lnTo>
                  <a:pt x="3324406" y="21474"/>
                </a:lnTo>
                <a:lnTo>
                  <a:pt x="3281468" y="35505"/>
                </a:lnTo>
                <a:lnTo>
                  <a:pt x="3239905" y="53068"/>
                </a:lnTo>
                <a:lnTo>
                  <a:pt x="3200013" y="74142"/>
                </a:lnTo>
                <a:lnTo>
                  <a:pt x="3162090" y="98703"/>
                </a:lnTo>
                <a:lnTo>
                  <a:pt x="3126433" y="126733"/>
                </a:lnTo>
                <a:lnTo>
                  <a:pt x="3093339" y="158209"/>
                </a:lnTo>
                <a:lnTo>
                  <a:pt x="3059730" y="123302"/>
                </a:lnTo>
                <a:lnTo>
                  <a:pt x="3022013" y="92121"/>
                </a:lnTo>
                <a:lnTo>
                  <a:pt x="2980557" y="64965"/>
                </a:lnTo>
                <a:lnTo>
                  <a:pt x="2935732" y="42131"/>
                </a:lnTo>
                <a:lnTo>
                  <a:pt x="2890451" y="24674"/>
                </a:lnTo>
                <a:lnTo>
                  <a:pt x="2844263" y="11907"/>
                </a:lnTo>
                <a:lnTo>
                  <a:pt x="2797537" y="3719"/>
                </a:lnTo>
                <a:lnTo>
                  <a:pt x="2750642" y="0"/>
                </a:lnTo>
                <a:close/>
              </a:path>
            </a:pathLst>
          </a:custGeom>
          <a:solidFill>
            <a:srgbClr val="5B9BD4"/>
          </a:solidFill>
        </p:spPr>
        <p:txBody>
          <a:bodyPr wrap="square" lIns="0" tIns="0" rIns="0" bIns="0" rtlCol="0"/>
          <a:lstStyle/>
          <a:p>
            <a:endParaRPr/>
          </a:p>
        </p:txBody>
      </p:sp>
      <p:grpSp>
        <p:nvGrpSpPr>
          <p:cNvPr id="4" name="object 4"/>
          <p:cNvGrpSpPr/>
          <p:nvPr/>
        </p:nvGrpSpPr>
        <p:grpSpPr>
          <a:xfrm>
            <a:off x="6136004" y="1179481"/>
            <a:ext cx="5339715" cy="2936875"/>
            <a:chOff x="6136004" y="1179481"/>
            <a:chExt cx="5339715" cy="2936875"/>
          </a:xfrm>
        </p:grpSpPr>
        <p:pic>
          <p:nvPicPr>
            <p:cNvPr id="5" name="object 5"/>
            <p:cNvPicPr/>
            <p:nvPr/>
          </p:nvPicPr>
          <p:blipFill>
            <a:blip r:embed="rId4" cstate="print"/>
            <a:stretch>
              <a:fillRect/>
            </a:stretch>
          </p:blipFill>
          <p:spPr>
            <a:xfrm>
              <a:off x="6142354" y="3517899"/>
              <a:ext cx="162433" cy="162432"/>
            </a:xfrm>
            <a:prstGeom prst="rect">
              <a:avLst/>
            </a:prstGeom>
          </p:spPr>
        </p:pic>
        <p:sp>
          <p:nvSpPr>
            <p:cNvPr id="6" name="object 6"/>
            <p:cNvSpPr/>
            <p:nvPr/>
          </p:nvSpPr>
          <p:spPr>
            <a:xfrm>
              <a:off x="6341872" y="3126485"/>
              <a:ext cx="841375" cy="545465"/>
            </a:xfrm>
            <a:custGeom>
              <a:avLst/>
              <a:gdLst/>
              <a:ahLst/>
              <a:cxnLst/>
              <a:rect l="l" t="t" r="r" b="b"/>
              <a:pathLst>
                <a:path w="841375" h="545464">
                  <a:moveTo>
                    <a:pt x="324866" y="382778"/>
                  </a:moveTo>
                  <a:lnTo>
                    <a:pt x="319049" y="339623"/>
                  </a:lnTo>
                  <a:lnTo>
                    <a:pt x="302666" y="300850"/>
                  </a:lnTo>
                  <a:lnTo>
                    <a:pt x="277266" y="268008"/>
                  </a:lnTo>
                  <a:lnTo>
                    <a:pt x="244386" y="242633"/>
                  </a:lnTo>
                  <a:lnTo>
                    <a:pt x="205587" y="226275"/>
                  </a:lnTo>
                  <a:lnTo>
                    <a:pt x="162433" y="220472"/>
                  </a:lnTo>
                  <a:lnTo>
                    <a:pt x="119265" y="226275"/>
                  </a:lnTo>
                  <a:lnTo>
                    <a:pt x="80467" y="242633"/>
                  </a:lnTo>
                  <a:lnTo>
                    <a:pt x="47586" y="268008"/>
                  </a:lnTo>
                  <a:lnTo>
                    <a:pt x="22186" y="300850"/>
                  </a:lnTo>
                  <a:lnTo>
                    <a:pt x="5803" y="339623"/>
                  </a:lnTo>
                  <a:lnTo>
                    <a:pt x="0" y="382778"/>
                  </a:lnTo>
                  <a:lnTo>
                    <a:pt x="5803" y="425996"/>
                  </a:lnTo>
                  <a:lnTo>
                    <a:pt x="22186" y="464807"/>
                  </a:lnTo>
                  <a:lnTo>
                    <a:pt x="47586" y="497674"/>
                  </a:lnTo>
                  <a:lnTo>
                    <a:pt x="80467" y="523062"/>
                  </a:lnTo>
                  <a:lnTo>
                    <a:pt x="119265" y="539419"/>
                  </a:lnTo>
                  <a:lnTo>
                    <a:pt x="162433" y="545211"/>
                  </a:lnTo>
                  <a:lnTo>
                    <a:pt x="205587" y="539419"/>
                  </a:lnTo>
                  <a:lnTo>
                    <a:pt x="244386" y="523062"/>
                  </a:lnTo>
                  <a:lnTo>
                    <a:pt x="277266" y="497674"/>
                  </a:lnTo>
                  <a:lnTo>
                    <a:pt x="302666" y="464807"/>
                  </a:lnTo>
                  <a:lnTo>
                    <a:pt x="319049" y="425996"/>
                  </a:lnTo>
                  <a:lnTo>
                    <a:pt x="324866" y="382778"/>
                  </a:lnTo>
                  <a:close/>
                </a:path>
                <a:path w="841375" h="545464">
                  <a:moveTo>
                    <a:pt x="841375" y="243586"/>
                  </a:moveTo>
                  <a:lnTo>
                    <a:pt x="836422" y="194513"/>
                  </a:lnTo>
                  <a:lnTo>
                    <a:pt x="822223" y="148793"/>
                  </a:lnTo>
                  <a:lnTo>
                    <a:pt x="799757" y="107416"/>
                  </a:lnTo>
                  <a:lnTo>
                    <a:pt x="770013" y="71361"/>
                  </a:lnTo>
                  <a:lnTo>
                    <a:pt x="733958" y="41617"/>
                  </a:lnTo>
                  <a:lnTo>
                    <a:pt x="692581" y="19151"/>
                  </a:lnTo>
                  <a:lnTo>
                    <a:pt x="646861" y="4953"/>
                  </a:lnTo>
                  <a:lnTo>
                    <a:pt x="597789" y="0"/>
                  </a:lnTo>
                  <a:lnTo>
                    <a:pt x="548703" y="4953"/>
                  </a:lnTo>
                  <a:lnTo>
                    <a:pt x="502983" y="19151"/>
                  </a:lnTo>
                  <a:lnTo>
                    <a:pt x="461606" y="41617"/>
                  </a:lnTo>
                  <a:lnTo>
                    <a:pt x="425551" y="71361"/>
                  </a:lnTo>
                  <a:lnTo>
                    <a:pt x="395808" y="107416"/>
                  </a:lnTo>
                  <a:lnTo>
                    <a:pt x="373341" y="148793"/>
                  </a:lnTo>
                  <a:lnTo>
                    <a:pt x="359143" y="194513"/>
                  </a:lnTo>
                  <a:lnTo>
                    <a:pt x="354203" y="243586"/>
                  </a:lnTo>
                  <a:lnTo>
                    <a:pt x="359143" y="292671"/>
                  </a:lnTo>
                  <a:lnTo>
                    <a:pt x="373341" y="338391"/>
                  </a:lnTo>
                  <a:lnTo>
                    <a:pt x="395808" y="379768"/>
                  </a:lnTo>
                  <a:lnTo>
                    <a:pt x="425551" y="415823"/>
                  </a:lnTo>
                  <a:lnTo>
                    <a:pt x="461606" y="445566"/>
                  </a:lnTo>
                  <a:lnTo>
                    <a:pt x="502983" y="468033"/>
                  </a:lnTo>
                  <a:lnTo>
                    <a:pt x="548703" y="482231"/>
                  </a:lnTo>
                  <a:lnTo>
                    <a:pt x="597789" y="487172"/>
                  </a:lnTo>
                  <a:lnTo>
                    <a:pt x="646861" y="482231"/>
                  </a:lnTo>
                  <a:lnTo>
                    <a:pt x="692581" y="468033"/>
                  </a:lnTo>
                  <a:lnTo>
                    <a:pt x="733958" y="445566"/>
                  </a:lnTo>
                  <a:lnTo>
                    <a:pt x="770013" y="415823"/>
                  </a:lnTo>
                  <a:lnTo>
                    <a:pt x="799757" y="379768"/>
                  </a:lnTo>
                  <a:lnTo>
                    <a:pt x="822223" y="338391"/>
                  </a:lnTo>
                  <a:lnTo>
                    <a:pt x="836422" y="292671"/>
                  </a:lnTo>
                  <a:lnTo>
                    <a:pt x="841375" y="243586"/>
                  </a:lnTo>
                  <a:close/>
                </a:path>
              </a:pathLst>
            </a:custGeom>
            <a:solidFill>
              <a:srgbClr val="5B9BD4"/>
            </a:solidFill>
          </p:spPr>
          <p:txBody>
            <a:bodyPr wrap="square" lIns="0" tIns="0" rIns="0" bIns="0" rtlCol="0"/>
            <a:lstStyle/>
            <a:p>
              <a:endParaRPr/>
            </a:p>
          </p:txBody>
        </p:sp>
        <p:sp>
          <p:nvSpPr>
            <p:cNvPr id="7" name="object 7"/>
            <p:cNvSpPr/>
            <p:nvPr/>
          </p:nvSpPr>
          <p:spPr>
            <a:xfrm>
              <a:off x="6989063" y="1185831"/>
              <a:ext cx="4480560" cy="2924175"/>
            </a:xfrm>
            <a:custGeom>
              <a:avLst/>
              <a:gdLst/>
              <a:ahLst/>
              <a:cxnLst/>
              <a:rect l="l" t="t" r="r" b="b"/>
              <a:pathLst>
                <a:path w="4480559" h="2924175">
                  <a:moveTo>
                    <a:pt x="407416" y="962627"/>
                  </a:moveTo>
                  <a:lnTo>
                    <a:pt x="402281" y="916420"/>
                  </a:lnTo>
                  <a:lnTo>
                    <a:pt x="400999" y="870681"/>
                  </a:lnTo>
                  <a:lnTo>
                    <a:pt x="403454" y="825545"/>
                  </a:lnTo>
                  <a:lnTo>
                    <a:pt x="409531" y="781148"/>
                  </a:lnTo>
                  <a:lnTo>
                    <a:pt x="419114" y="737624"/>
                  </a:lnTo>
                  <a:lnTo>
                    <a:pt x="432087" y="695111"/>
                  </a:lnTo>
                  <a:lnTo>
                    <a:pt x="448335" y="653742"/>
                  </a:lnTo>
                  <a:lnTo>
                    <a:pt x="467740" y="613654"/>
                  </a:lnTo>
                  <a:lnTo>
                    <a:pt x="490189" y="574981"/>
                  </a:lnTo>
                  <a:lnTo>
                    <a:pt x="515564" y="537860"/>
                  </a:lnTo>
                  <a:lnTo>
                    <a:pt x="543751" y="502426"/>
                  </a:lnTo>
                  <a:lnTo>
                    <a:pt x="574632" y="468815"/>
                  </a:lnTo>
                  <a:lnTo>
                    <a:pt x="608094" y="437161"/>
                  </a:lnTo>
                  <a:lnTo>
                    <a:pt x="644019" y="407600"/>
                  </a:lnTo>
                  <a:lnTo>
                    <a:pt x="682292" y="380268"/>
                  </a:lnTo>
                  <a:lnTo>
                    <a:pt x="722798" y="355301"/>
                  </a:lnTo>
                  <a:lnTo>
                    <a:pt x="765419" y="332833"/>
                  </a:lnTo>
                  <a:lnTo>
                    <a:pt x="810042" y="313000"/>
                  </a:lnTo>
                  <a:lnTo>
                    <a:pt x="856549" y="295938"/>
                  </a:lnTo>
                  <a:lnTo>
                    <a:pt x="904825" y="281782"/>
                  </a:lnTo>
                  <a:lnTo>
                    <a:pt x="954754" y="270667"/>
                  </a:lnTo>
                  <a:lnTo>
                    <a:pt x="1006221" y="262730"/>
                  </a:lnTo>
                  <a:lnTo>
                    <a:pt x="1057974" y="258194"/>
                  </a:lnTo>
                  <a:lnTo>
                    <a:pt x="1109716" y="257092"/>
                  </a:lnTo>
                  <a:lnTo>
                    <a:pt x="1161236" y="259385"/>
                  </a:lnTo>
                  <a:lnTo>
                    <a:pt x="1212328" y="265038"/>
                  </a:lnTo>
                  <a:lnTo>
                    <a:pt x="1262780" y="274011"/>
                  </a:lnTo>
                  <a:lnTo>
                    <a:pt x="1312385" y="286267"/>
                  </a:lnTo>
                  <a:lnTo>
                    <a:pt x="1360933" y="301769"/>
                  </a:lnTo>
                  <a:lnTo>
                    <a:pt x="1408216" y="320479"/>
                  </a:lnTo>
                  <a:lnTo>
                    <a:pt x="1454023" y="342359"/>
                  </a:lnTo>
                  <a:lnTo>
                    <a:pt x="1479605" y="303764"/>
                  </a:lnTo>
                  <a:lnTo>
                    <a:pt x="1508465" y="267995"/>
                  </a:lnTo>
                  <a:lnTo>
                    <a:pt x="1540340" y="235124"/>
                  </a:lnTo>
                  <a:lnTo>
                    <a:pt x="1574965" y="205223"/>
                  </a:lnTo>
                  <a:lnTo>
                    <a:pt x="1612078" y="178365"/>
                  </a:lnTo>
                  <a:lnTo>
                    <a:pt x="1651414" y="154620"/>
                  </a:lnTo>
                  <a:lnTo>
                    <a:pt x="1692710" y="134061"/>
                  </a:lnTo>
                  <a:lnTo>
                    <a:pt x="1735703" y="116760"/>
                  </a:lnTo>
                  <a:lnTo>
                    <a:pt x="1780127" y="102789"/>
                  </a:lnTo>
                  <a:lnTo>
                    <a:pt x="1825721" y="92220"/>
                  </a:lnTo>
                  <a:lnTo>
                    <a:pt x="1872220" y="85125"/>
                  </a:lnTo>
                  <a:lnTo>
                    <a:pt x="1919361" y="81576"/>
                  </a:lnTo>
                  <a:lnTo>
                    <a:pt x="1966879" y="81645"/>
                  </a:lnTo>
                  <a:lnTo>
                    <a:pt x="2014511" y="85404"/>
                  </a:lnTo>
                  <a:lnTo>
                    <a:pt x="2061994" y="92924"/>
                  </a:lnTo>
                  <a:lnTo>
                    <a:pt x="2109064" y="104279"/>
                  </a:lnTo>
                  <a:lnTo>
                    <a:pt x="2155458" y="119539"/>
                  </a:lnTo>
                  <a:lnTo>
                    <a:pt x="2200910" y="138778"/>
                  </a:lnTo>
                  <a:lnTo>
                    <a:pt x="2235510" y="156554"/>
                  </a:lnTo>
                  <a:lnTo>
                    <a:pt x="2268538" y="176497"/>
                  </a:lnTo>
                  <a:lnTo>
                    <a:pt x="2299851" y="198535"/>
                  </a:lnTo>
                  <a:lnTo>
                    <a:pt x="2329307" y="222598"/>
                  </a:lnTo>
                  <a:lnTo>
                    <a:pt x="2353679" y="184414"/>
                  </a:lnTo>
                  <a:lnTo>
                    <a:pt x="2381945" y="149491"/>
                  </a:lnTo>
                  <a:lnTo>
                    <a:pt x="2413736" y="117936"/>
                  </a:lnTo>
                  <a:lnTo>
                    <a:pt x="2448682" y="89862"/>
                  </a:lnTo>
                  <a:lnTo>
                    <a:pt x="2486416" y="65376"/>
                  </a:lnTo>
                  <a:lnTo>
                    <a:pt x="2526566" y="44590"/>
                  </a:lnTo>
                  <a:lnTo>
                    <a:pt x="2568763" y="27614"/>
                  </a:lnTo>
                  <a:lnTo>
                    <a:pt x="2612639" y="14556"/>
                  </a:lnTo>
                  <a:lnTo>
                    <a:pt x="2657824" y="5528"/>
                  </a:lnTo>
                  <a:lnTo>
                    <a:pt x="2703948" y="639"/>
                  </a:lnTo>
                  <a:lnTo>
                    <a:pt x="2750642" y="0"/>
                  </a:lnTo>
                  <a:lnTo>
                    <a:pt x="2797537" y="3719"/>
                  </a:lnTo>
                  <a:lnTo>
                    <a:pt x="2844263" y="11907"/>
                  </a:lnTo>
                  <a:lnTo>
                    <a:pt x="2890451" y="24674"/>
                  </a:lnTo>
                  <a:lnTo>
                    <a:pt x="2935732" y="42131"/>
                  </a:lnTo>
                  <a:lnTo>
                    <a:pt x="2980557" y="64965"/>
                  </a:lnTo>
                  <a:lnTo>
                    <a:pt x="3022013" y="92121"/>
                  </a:lnTo>
                  <a:lnTo>
                    <a:pt x="3059730" y="123302"/>
                  </a:lnTo>
                  <a:lnTo>
                    <a:pt x="3093339" y="158209"/>
                  </a:lnTo>
                  <a:lnTo>
                    <a:pt x="3126433" y="126733"/>
                  </a:lnTo>
                  <a:lnTo>
                    <a:pt x="3162090" y="98703"/>
                  </a:lnTo>
                  <a:lnTo>
                    <a:pt x="3200013" y="74142"/>
                  </a:lnTo>
                  <a:lnTo>
                    <a:pt x="3239905" y="53068"/>
                  </a:lnTo>
                  <a:lnTo>
                    <a:pt x="3281468" y="35505"/>
                  </a:lnTo>
                  <a:lnTo>
                    <a:pt x="3324406" y="21474"/>
                  </a:lnTo>
                  <a:lnTo>
                    <a:pt x="3368420" y="10994"/>
                  </a:lnTo>
                  <a:lnTo>
                    <a:pt x="3413214" y="4089"/>
                  </a:lnTo>
                  <a:lnTo>
                    <a:pt x="3458490" y="778"/>
                  </a:lnTo>
                  <a:lnTo>
                    <a:pt x="3503951" y="1084"/>
                  </a:lnTo>
                  <a:lnTo>
                    <a:pt x="3549300" y="5027"/>
                  </a:lnTo>
                  <a:lnTo>
                    <a:pt x="3594239" y="12630"/>
                  </a:lnTo>
                  <a:lnTo>
                    <a:pt x="3638471" y="23912"/>
                  </a:lnTo>
                  <a:lnTo>
                    <a:pt x="3681698" y="38895"/>
                  </a:lnTo>
                  <a:lnTo>
                    <a:pt x="3723624" y="57601"/>
                  </a:lnTo>
                  <a:lnTo>
                    <a:pt x="3763950" y="80051"/>
                  </a:lnTo>
                  <a:lnTo>
                    <a:pt x="3802380" y="106266"/>
                  </a:lnTo>
                  <a:lnTo>
                    <a:pt x="3844486" y="141827"/>
                  </a:lnTo>
                  <a:lnTo>
                    <a:pt x="3881459" y="181167"/>
                  </a:lnTo>
                  <a:lnTo>
                    <a:pt x="3913013" y="223852"/>
                  </a:lnTo>
                  <a:lnTo>
                    <a:pt x="3938863" y="269447"/>
                  </a:lnTo>
                  <a:lnTo>
                    <a:pt x="3958722" y="317518"/>
                  </a:lnTo>
                  <a:lnTo>
                    <a:pt x="3972306" y="367632"/>
                  </a:lnTo>
                  <a:lnTo>
                    <a:pt x="4020209" y="381336"/>
                  </a:lnTo>
                  <a:lnTo>
                    <a:pt x="4065741" y="398514"/>
                  </a:lnTo>
                  <a:lnTo>
                    <a:pt x="4108765" y="418953"/>
                  </a:lnTo>
                  <a:lnTo>
                    <a:pt x="4149144" y="442440"/>
                  </a:lnTo>
                  <a:lnTo>
                    <a:pt x="4186741" y="468761"/>
                  </a:lnTo>
                  <a:lnTo>
                    <a:pt x="4221419" y="497703"/>
                  </a:lnTo>
                  <a:lnTo>
                    <a:pt x="4253041" y="529053"/>
                  </a:lnTo>
                  <a:lnTo>
                    <a:pt x="4281470" y="562596"/>
                  </a:lnTo>
                  <a:lnTo>
                    <a:pt x="4306570" y="598121"/>
                  </a:lnTo>
                  <a:lnTo>
                    <a:pt x="4328203" y="635413"/>
                  </a:lnTo>
                  <a:lnTo>
                    <a:pt x="4346233" y="674259"/>
                  </a:lnTo>
                  <a:lnTo>
                    <a:pt x="4360522" y="714445"/>
                  </a:lnTo>
                  <a:lnTo>
                    <a:pt x="4370933" y="755759"/>
                  </a:lnTo>
                  <a:lnTo>
                    <a:pt x="4377330" y="797987"/>
                  </a:lnTo>
                  <a:lnTo>
                    <a:pt x="4379576" y="840915"/>
                  </a:lnTo>
                  <a:lnTo>
                    <a:pt x="4377534" y="884331"/>
                  </a:lnTo>
                  <a:lnTo>
                    <a:pt x="4371067" y="928021"/>
                  </a:lnTo>
                  <a:lnTo>
                    <a:pt x="4360037" y="971771"/>
                  </a:lnTo>
                  <a:lnTo>
                    <a:pt x="4342053" y="1020509"/>
                  </a:lnTo>
                  <a:lnTo>
                    <a:pt x="4334764" y="1036414"/>
                  </a:lnTo>
                  <a:lnTo>
                    <a:pt x="4365141" y="1074371"/>
                  </a:lnTo>
                  <a:lnTo>
                    <a:pt x="4391900" y="1113629"/>
                  </a:lnTo>
                  <a:lnTo>
                    <a:pt x="4415066" y="1154017"/>
                  </a:lnTo>
                  <a:lnTo>
                    <a:pt x="4434664" y="1195366"/>
                  </a:lnTo>
                  <a:lnTo>
                    <a:pt x="4450718" y="1237507"/>
                  </a:lnTo>
                  <a:lnTo>
                    <a:pt x="4463254" y="1280272"/>
                  </a:lnTo>
                  <a:lnTo>
                    <a:pt x="4472297" y="1323490"/>
                  </a:lnTo>
                  <a:lnTo>
                    <a:pt x="4477872" y="1366993"/>
                  </a:lnTo>
                  <a:lnTo>
                    <a:pt x="4480003" y="1410612"/>
                  </a:lnTo>
                  <a:lnTo>
                    <a:pt x="4478716" y="1454177"/>
                  </a:lnTo>
                  <a:lnTo>
                    <a:pt x="4474036" y="1497519"/>
                  </a:lnTo>
                  <a:lnTo>
                    <a:pt x="4465987" y="1540469"/>
                  </a:lnTo>
                  <a:lnTo>
                    <a:pt x="4454595" y="1582858"/>
                  </a:lnTo>
                  <a:lnTo>
                    <a:pt x="4439884" y="1624516"/>
                  </a:lnTo>
                  <a:lnTo>
                    <a:pt x="4421880" y="1665275"/>
                  </a:lnTo>
                  <a:lnTo>
                    <a:pt x="4400607" y="1704965"/>
                  </a:lnTo>
                  <a:lnTo>
                    <a:pt x="4376091" y="1743418"/>
                  </a:lnTo>
                  <a:lnTo>
                    <a:pt x="4348356" y="1780463"/>
                  </a:lnTo>
                  <a:lnTo>
                    <a:pt x="4317428" y="1815932"/>
                  </a:lnTo>
                  <a:lnTo>
                    <a:pt x="4283332" y="1849655"/>
                  </a:lnTo>
                  <a:lnTo>
                    <a:pt x="4246091" y="1881464"/>
                  </a:lnTo>
                  <a:lnTo>
                    <a:pt x="4205732" y="1911190"/>
                  </a:lnTo>
                  <a:lnTo>
                    <a:pt x="4163674" y="1937747"/>
                  </a:lnTo>
                  <a:lnTo>
                    <a:pt x="4119701" y="1961418"/>
                  </a:lnTo>
                  <a:lnTo>
                    <a:pt x="4073997" y="1982132"/>
                  </a:lnTo>
                  <a:lnTo>
                    <a:pt x="4026747" y="1999819"/>
                  </a:lnTo>
                  <a:lnTo>
                    <a:pt x="3978136" y="2014406"/>
                  </a:lnTo>
                  <a:lnTo>
                    <a:pt x="3928346" y="2025823"/>
                  </a:lnTo>
                  <a:lnTo>
                    <a:pt x="3877564" y="2033999"/>
                  </a:lnTo>
                  <a:lnTo>
                    <a:pt x="3874948" y="2079897"/>
                  </a:lnTo>
                  <a:lnTo>
                    <a:pt x="3868065" y="2124682"/>
                  </a:lnTo>
                  <a:lnTo>
                    <a:pt x="3857094" y="2168196"/>
                  </a:lnTo>
                  <a:lnTo>
                    <a:pt x="3842217" y="2210280"/>
                  </a:lnTo>
                  <a:lnTo>
                    <a:pt x="3823616" y="2250774"/>
                  </a:lnTo>
                  <a:lnTo>
                    <a:pt x="3801472" y="2289521"/>
                  </a:lnTo>
                  <a:lnTo>
                    <a:pt x="3775967" y="2326361"/>
                  </a:lnTo>
                  <a:lnTo>
                    <a:pt x="3747280" y="2361135"/>
                  </a:lnTo>
                  <a:lnTo>
                    <a:pt x="3715595" y="2393686"/>
                  </a:lnTo>
                  <a:lnTo>
                    <a:pt x="3681092" y="2423853"/>
                  </a:lnTo>
                  <a:lnTo>
                    <a:pt x="3643953" y="2451479"/>
                  </a:lnTo>
                  <a:lnTo>
                    <a:pt x="3604358" y="2476405"/>
                  </a:lnTo>
                  <a:lnTo>
                    <a:pt x="3562489" y="2498471"/>
                  </a:lnTo>
                  <a:lnTo>
                    <a:pt x="3518528" y="2517520"/>
                  </a:lnTo>
                  <a:lnTo>
                    <a:pt x="3472656" y="2533392"/>
                  </a:lnTo>
                  <a:lnTo>
                    <a:pt x="3425053" y="2545928"/>
                  </a:lnTo>
                  <a:lnTo>
                    <a:pt x="3375902" y="2554971"/>
                  </a:lnTo>
                  <a:lnTo>
                    <a:pt x="3325384" y="2560360"/>
                  </a:lnTo>
                  <a:lnTo>
                    <a:pt x="3273679" y="2561938"/>
                  </a:lnTo>
                  <a:lnTo>
                    <a:pt x="3218628" y="2559306"/>
                  </a:lnTo>
                  <a:lnTo>
                    <a:pt x="3164313" y="2552229"/>
                  </a:lnTo>
                  <a:lnTo>
                    <a:pt x="3111072" y="2540792"/>
                  </a:lnTo>
                  <a:lnTo>
                    <a:pt x="3059237" y="2525079"/>
                  </a:lnTo>
                  <a:lnTo>
                    <a:pt x="3009146" y="2505176"/>
                  </a:lnTo>
                  <a:lnTo>
                    <a:pt x="2961132" y="2481166"/>
                  </a:lnTo>
                  <a:lnTo>
                    <a:pt x="2944983" y="2523328"/>
                  </a:lnTo>
                  <a:lnTo>
                    <a:pt x="2925823" y="2563796"/>
                  </a:lnTo>
                  <a:lnTo>
                    <a:pt x="2903799" y="2602497"/>
                  </a:lnTo>
                  <a:lnTo>
                    <a:pt x="2879059" y="2639362"/>
                  </a:lnTo>
                  <a:lnTo>
                    <a:pt x="2851750" y="2674321"/>
                  </a:lnTo>
                  <a:lnTo>
                    <a:pt x="2822020" y="2707303"/>
                  </a:lnTo>
                  <a:lnTo>
                    <a:pt x="2790016" y="2738237"/>
                  </a:lnTo>
                  <a:lnTo>
                    <a:pt x="2755886" y="2767053"/>
                  </a:lnTo>
                  <a:lnTo>
                    <a:pt x="2719778" y="2793680"/>
                  </a:lnTo>
                  <a:lnTo>
                    <a:pt x="2681839" y="2818049"/>
                  </a:lnTo>
                  <a:lnTo>
                    <a:pt x="2642216" y="2840088"/>
                  </a:lnTo>
                  <a:lnTo>
                    <a:pt x="2601058" y="2859727"/>
                  </a:lnTo>
                  <a:lnTo>
                    <a:pt x="2558511" y="2876896"/>
                  </a:lnTo>
                  <a:lnTo>
                    <a:pt x="2514724" y="2891524"/>
                  </a:lnTo>
                  <a:lnTo>
                    <a:pt x="2469843" y="2903541"/>
                  </a:lnTo>
                  <a:lnTo>
                    <a:pt x="2424017" y="2912876"/>
                  </a:lnTo>
                  <a:lnTo>
                    <a:pt x="2377393" y="2919460"/>
                  </a:lnTo>
                  <a:lnTo>
                    <a:pt x="2330118" y="2923220"/>
                  </a:lnTo>
                  <a:lnTo>
                    <a:pt x="2282340" y="2924088"/>
                  </a:lnTo>
                  <a:lnTo>
                    <a:pt x="2234207" y="2921991"/>
                  </a:lnTo>
                  <a:lnTo>
                    <a:pt x="2185866" y="2916861"/>
                  </a:lnTo>
                  <a:lnTo>
                    <a:pt x="2137464" y="2908627"/>
                  </a:lnTo>
                  <a:lnTo>
                    <a:pt x="2089150" y="2897218"/>
                  </a:lnTo>
                  <a:lnTo>
                    <a:pt x="2038316" y="2881584"/>
                  </a:lnTo>
                  <a:lnTo>
                    <a:pt x="1989231" y="2862622"/>
                  </a:lnTo>
                  <a:lnTo>
                    <a:pt x="1942084" y="2840453"/>
                  </a:lnTo>
                  <a:lnTo>
                    <a:pt x="1897063" y="2815203"/>
                  </a:lnTo>
                  <a:lnTo>
                    <a:pt x="1854357" y="2786992"/>
                  </a:lnTo>
                  <a:lnTo>
                    <a:pt x="1814153" y="2755947"/>
                  </a:lnTo>
                  <a:lnTo>
                    <a:pt x="1776639" y="2722188"/>
                  </a:lnTo>
                  <a:lnTo>
                    <a:pt x="1742004" y="2685841"/>
                  </a:lnTo>
                  <a:lnTo>
                    <a:pt x="1710436" y="2647028"/>
                  </a:lnTo>
                  <a:lnTo>
                    <a:pt x="1666288" y="2669064"/>
                  </a:lnTo>
                  <a:lnTo>
                    <a:pt x="1621267" y="2688360"/>
                  </a:lnTo>
                  <a:lnTo>
                    <a:pt x="1575500" y="2704943"/>
                  </a:lnTo>
                  <a:lnTo>
                    <a:pt x="1529118" y="2718842"/>
                  </a:lnTo>
                  <a:lnTo>
                    <a:pt x="1482247" y="2730086"/>
                  </a:lnTo>
                  <a:lnTo>
                    <a:pt x="1435018" y="2738702"/>
                  </a:lnTo>
                  <a:lnTo>
                    <a:pt x="1387559" y="2744719"/>
                  </a:lnTo>
                  <a:lnTo>
                    <a:pt x="1339998" y="2748167"/>
                  </a:lnTo>
                  <a:lnTo>
                    <a:pt x="1292464" y="2749072"/>
                  </a:lnTo>
                  <a:lnTo>
                    <a:pt x="1245085" y="2747465"/>
                  </a:lnTo>
                  <a:lnTo>
                    <a:pt x="1197991" y="2743372"/>
                  </a:lnTo>
                  <a:lnTo>
                    <a:pt x="1151310" y="2736824"/>
                  </a:lnTo>
                  <a:lnTo>
                    <a:pt x="1105170" y="2727847"/>
                  </a:lnTo>
                  <a:lnTo>
                    <a:pt x="1059700" y="2716472"/>
                  </a:lnTo>
                  <a:lnTo>
                    <a:pt x="1015029" y="2702725"/>
                  </a:lnTo>
                  <a:lnTo>
                    <a:pt x="971286" y="2686636"/>
                  </a:lnTo>
                  <a:lnTo>
                    <a:pt x="928598" y="2668234"/>
                  </a:lnTo>
                  <a:lnTo>
                    <a:pt x="887095" y="2647546"/>
                  </a:lnTo>
                  <a:lnTo>
                    <a:pt x="846906" y="2624601"/>
                  </a:lnTo>
                  <a:lnTo>
                    <a:pt x="808158" y="2599428"/>
                  </a:lnTo>
                  <a:lnTo>
                    <a:pt x="770981" y="2572055"/>
                  </a:lnTo>
                  <a:lnTo>
                    <a:pt x="735503" y="2542510"/>
                  </a:lnTo>
                  <a:lnTo>
                    <a:pt x="701853" y="2510823"/>
                  </a:lnTo>
                  <a:lnTo>
                    <a:pt x="670159" y="2477021"/>
                  </a:lnTo>
                  <a:lnTo>
                    <a:pt x="640551" y="2441133"/>
                  </a:lnTo>
                  <a:lnTo>
                    <a:pt x="613156" y="2403188"/>
                  </a:lnTo>
                  <a:lnTo>
                    <a:pt x="604647" y="2390361"/>
                  </a:lnTo>
                  <a:lnTo>
                    <a:pt x="555478" y="2393113"/>
                  </a:lnTo>
                  <a:lnTo>
                    <a:pt x="507235" y="2391199"/>
                  </a:lnTo>
                  <a:lnTo>
                    <a:pt x="460223" y="2384834"/>
                  </a:lnTo>
                  <a:lnTo>
                    <a:pt x="414748" y="2374232"/>
                  </a:lnTo>
                  <a:lnTo>
                    <a:pt x="371118" y="2359608"/>
                  </a:lnTo>
                  <a:lnTo>
                    <a:pt x="329636" y="2341176"/>
                  </a:lnTo>
                  <a:lnTo>
                    <a:pt x="290610" y="2319151"/>
                  </a:lnTo>
                  <a:lnTo>
                    <a:pt x="254345" y="2293747"/>
                  </a:lnTo>
                  <a:lnTo>
                    <a:pt x="221148" y="2265179"/>
                  </a:lnTo>
                  <a:lnTo>
                    <a:pt x="191323" y="2233662"/>
                  </a:lnTo>
                  <a:lnTo>
                    <a:pt x="165178" y="2199408"/>
                  </a:lnTo>
                  <a:lnTo>
                    <a:pt x="143017" y="2162634"/>
                  </a:lnTo>
                  <a:lnTo>
                    <a:pt x="125148" y="2123554"/>
                  </a:lnTo>
                  <a:lnTo>
                    <a:pt x="111875" y="2082382"/>
                  </a:lnTo>
                  <a:lnTo>
                    <a:pt x="103505" y="2039333"/>
                  </a:lnTo>
                  <a:lnTo>
                    <a:pt x="100439" y="1989233"/>
                  </a:lnTo>
                  <a:lnTo>
                    <a:pt x="104389" y="1939667"/>
                  </a:lnTo>
                  <a:lnTo>
                    <a:pt x="115155" y="1891183"/>
                  </a:lnTo>
                  <a:lnTo>
                    <a:pt x="132537" y="1844329"/>
                  </a:lnTo>
                  <a:lnTo>
                    <a:pt x="156334" y="1799654"/>
                  </a:lnTo>
                  <a:lnTo>
                    <a:pt x="186348" y="1757708"/>
                  </a:lnTo>
                  <a:lnTo>
                    <a:pt x="222377" y="1719039"/>
                  </a:lnTo>
                  <a:lnTo>
                    <a:pt x="178613" y="1692995"/>
                  </a:lnTo>
                  <a:lnTo>
                    <a:pt x="139332" y="1663256"/>
                  </a:lnTo>
                  <a:lnTo>
                    <a:pt x="104654" y="1630235"/>
                  </a:lnTo>
                  <a:lnTo>
                    <a:pt x="74699" y="1594345"/>
                  </a:lnTo>
                  <a:lnTo>
                    <a:pt x="49589" y="1555999"/>
                  </a:lnTo>
                  <a:lnTo>
                    <a:pt x="29443" y="1515611"/>
                  </a:lnTo>
                  <a:lnTo>
                    <a:pt x="14383" y="1473595"/>
                  </a:lnTo>
                  <a:lnTo>
                    <a:pt x="4528" y="1430364"/>
                  </a:lnTo>
                  <a:lnTo>
                    <a:pt x="0" y="1386332"/>
                  </a:lnTo>
                  <a:lnTo>
                    <a:pt x="918" y="1341912"/>
                  </a:lnTo>
                  <a:lnTo>
                    <a:pt x="7403" y="1297517"/>
                  </a:lnTo>
                  <a:lnTo>
                    <a:pt x="19576" y="1253561"/>
                  </a:lnTo>
                  <a:lnTo>
                    <a:pt x="37558" y="1210458"/>
                  </a:lnTo>
                  <a:lnTo>
                    <a:pt x="61468" y="1168621"/>
                  </a:lnTo>
                  <a:lnTo>
                    <a:pt x="91104" y="1128940"/>
                  </a:lnTo>
                  <a:lnTo>
                    <a:pt x="125411" y="1093036"/>
                  </a:lnTo>
                  <a:lnTo>
                    <a:pt x="163930" y="1061174"/>
                  </a:lnTo>
                  <a:lnTo>
                    <a:pt x="206201" y="1033620"/>
                  </a:lnTo>
                  <a:lnTo>
                    <a:pt x="251764" y="1010637"/>
                  </a:lnTo>
                  <a:lnTo>
                    <a:pt x="300159" y="992492"/>
                  </a:lnTo>
                  <a:lnTo>
                    <a:pt x="350926" y="979448"/>
                  </a:lnTo>
                  <a:lnTo>
                    <a:pt x="403606" y="971771"/>
                  </a:lnTo>
                  <a:lnTo>
                    <a:pt x="407416" y="962627"/>
                  </a:lnTo>
                  <a:close/>
                </a:path>
              </a:pathLst>
            </a:custGeom>
            <a:ln w="12700">
              <a:solidFill>
                <a:srgbClr val="213E58"/>
              </a:solidFill>
            </a:ln>
          </p:spPr>
          <p:txBody>
            <a:bodyPr wrap="square" lIns="0" tIns="0" rIns="0" bIns="0" rtlCol="0"/>
            <a:lstStyle/>
            <a:p>
              <a:endParaRPr/>
            </a:p>
          </p:txBody>
        </p:sp>
        <p:pic>
          <p:nvPicPr>
            <p:cNvPr id="8" name="object 8"/>
            <p:cNvPicPr/>
            <p:nvPr/>
          </p:nvPicPr>
          <p:blipFill>
            <a:blip r:embed="rId5" cstate="print"/>
            <a:stretch>
              <a:fillRect/>
            </a:stretch>
          </p:blipFill>
          <p:spPr>
            <a:xfrm>
              <a:off x="6136004" y="3511549"/>
              <a:ext cx="175133" cy="175132"/>
            </a:xfrm>
            <a:prstGeom prst="rect">
              <a:avLst/>
            </a:prstGeom>
          </p:spPr>
        </p:pic>
        <p:sp>
          <p:nvSpPr>
            <p:cNvPr id="9" name="object 9"/>
            <p:cNvSpPr/>
            <p:nvPr/>
          </p:nvSpPr>
          <p:spPr>
            <a:xfrm>
              <a:off x="6341871" y="1334515"/>
              <a:ext cx="4980305" cy="2486660"/>
            </a:xfrm>
            <a:custGeom>
              <a:avLst/>
              <a:gdLst/>
              <a:ahLst/>
              <a:cxnLst/>
              <a:rect l="l" t="t" r="r" b="b"/>
              <a:pathLst>
                <a:path w="4980305" h="2486660">
                  <a:moveTo>
                    <a:pt x="324866" y="2174748"/>
                  </a:moveTo>
                  <a:lnTo>
                    <a:pt x="319060" y="2217956"/>
                  </a:lnTo>
                  <a:lnTo>
                    <a:pt x="302678" y="2256766"/>
                  </a:lnTo>
                  <a:lnTo>
                    <a:pt x="277272" y="2289635"/>
                  </a:lnTo>
                  <a:lnTo>
                    <a:pt x="244395" y="2315021"/>
                  </a:lnTo>
                  <a:lnTo>
                    <a:pt x="205597" y="2331384"/>
                  </a:lnTo>
                  <a:lnTo>
                    <a:pt x="162432" y="2337181"/>
                  </a:lnTo>
                  <a:lnTo>
                    <a:pt x="119268" y="2331384"/>
                  </a:lnTo>
                  <a:lnTo>
                    <a:pt x="80470" y="2315021"/>
                  </a:lnTo>
                  <a:lnTo>
                    <a:pt x="47593" y="2289635"/>
                  </a:lnTo>
                  <a:lnTo>
                    <a:pt x="22187" y="2256766"/>
                  </a:lnTo>
                  <a:lnTo>
                    <a:pt x="5805" y="2217956"/>
                  </a:lnTo>
                  <a:lnTo>
                    <a:pt x="0" y="2174748"/>
                  </a:lnTo>
                  <a:lnTo>
                    <a:pt x="5805" y="2131592"/>
                  </a:lnTo>
                  <a:lnTo>
                    <a:pt x="22187" y="2092818"/>
                  </a:lnTo>
                  <a:lnTo>
                    <a:pt x="47593" y="2059971"/>
                  </a:lnTo>
                  <a:lnTo>
                    <a:pt x="80470" y="2034596"/>
                  </a:lnTo>
                  <a:lnTo>
                    <a:pt x="119268" y="2018238"/>
                  </a:lnTo>
                  <a:lnTo>
                    <a:pt x="162432" y="2012442"/>
                  </a:lnTo>
                  <a:lnTo>
                    <a:pt x="205597" y="2018238"/>
                  </a:lnTo>
                  <a:lnTo>
                    <a:pt x="244395" y="2034596"/>
                  </a:lnTo>
                  <a:lnTo>
                    <a:pt x="277272" y="2059971"/>
                  </a:lnTo>
                  <a:lnTo>
                    <a:pt x="302678" y="2092818"/>
                  </a:lnTo>
                  <a:lnTo>
                    <a:pt x="319060" y="2131592"/>
                  </a:lnTo>
                  <a:lnTo>
                    <a:pt x="324866" y="2174748"/>
                  </a:lnTo>
                  <a:close/>
                </a:path>
                <a:path w="4980305" h="2486660">
                  <a:moveTo>
                    <a:pt x="841375" y="2035556"/>
                  </a:moveTo>
                  <a:lnTo>
                    <a:pt x="836424" y="2084636"/>
                  </a:lnTo>
                  <a:lnTo>
                    <a:pt x="822227" y="2130355"/>
                  </a:lnTo>
                  <a:lnTo>
                    <a:pt x="799764" y="2171731"/>
                  </a:lnTo>
                  <a:lnTo>
                    <a:pt x="770016" y="2207783"/>
                  </a:lnTo>
                  <a:lnTo>
                    <a:pt x="733964" y="2237531"/>
                  </a:lnTo>
                  <a:lnTo>
                    <a:pt x="692588" y="2259994"/>
                  </a:lnTo>
                  <a:lnTo>
                    <a:pt x="646869" y="2274191"/>
                  </a:lnTo>
                  <a:lnTo>
                    <a:pt x="597788" y="2279142"/>
                  </a:lnTo>
                  <a:lnTo>
                    <a:pt x="548708" y="2274191"/>
                  </a:lnTo>
                  <a:lnTo>
                    <a:pt x="502989" y="2259994"/>
                  </a:lnTo>
                  <a:lnTo>
                    <a:pt x="461613" y="2237531"/>
                  </a:lnTo>
                  <a:lnTo>
                    <a:pt x="425561" y="2207783"/>
                  </a:lnTo>
                  <a:lnTo>
                    <a:pt x="395813" y="2171731"/>
                  </a:lnTo>
                  <a:lnTo>
                    <a:pt x="373350" y="2130355"/>
                  </a:lnTo>
                  <a:lnTo>
                    <a:pt x="359153" y="2084636"/>
                  </a:lnTo>
                  <a:lnTo>
                    <a:pt x="354202" y="2035556"/>
                  </a:lnTo>
                  <a:lnTo>
                    <a:pt x="359153" y="1986475"/>
                  </a:lnTo>
                  <a:lnTo>
                    <a:pt x="373350" y="1940756"/>
                  </a:lnTo>
                  <a:lnTo>
                    <a:pt x="395813" y="1899380"/>
                  </a:lnTo>
                  <a:lnTo>
                    <a:pt x="425561" y="1863328"/>
                  </a:lnTo>
                  <a:lnTo>
                    <a:pt x="461613" y="1833580"/>
                  </a:lnTo>
                  <a:lnTo>
                    <a:pt x="502989" y="1811117"/>
                  </a:lnTo>
                  <a:lnTo>
                    <a:pt x="548708" y="1796920"/>
                  </a:lnTo>
                  <a:lnTo>
                    <a:pt x="597788" y="1791970"/>
                  </a:lnTo>
                  <a:lnTo>
                    <a:pt x="646869" y="1796920"/>
                  </a:lnTo>
                  <a:lnTo>
                    <a:pt x="692588" y="1811117"/>
                  </a:lnTo>
                  <a:lnTo>
                    <a:pt x="733964" y="1833580"/>
                  </a:lnTo>
                  <a:lnTo>
                    <a:pt x="770016" y="1863328"/>
                  </a:lnTo>
                  <a:lnTo>
                    <a:pt x="799764" y="1899380"/>
                  </a:lnTo>
                  <a:lnTo>
                    <a:pt x="822227" y="1940756"/>
                  </a:lnTo>
                  <a:lnTo>
                    <a:pt x="836424" y="1986475"/>
                  </a:lnTo>
                  <a:lnTo>
                    <a:pt x="841375" y="2035556"/>
                  </a:lnTo>
                  <a:close/>
                </a:path>
                <a:path w="4980305" h="2486660">
                  <a:moveTo>
                    <a:pt x="1136650" y="1612900"/>
                  </a:moveTo>
                  <a:lnTo>
                    <a:pt x="1081821" y="1613711"/>
                  </a:lnTo>
                  <a:lnTo>
                    <a:pt x="1027602" y="1608604"/>
                  </a:lnTo>
                  <a:lnTo>
                    <a:pt x="974572" y="1597693"/>
                  </a:lnTo>
                  <a:lnTo>
                    <a:pt x="923310" y="1581095"/>
                  </a:lnTo>
                  <a:lnTo>
                    <a:pt x="874395" y="1558925"/>
                  </a:lnTo>
                </a:path>
                <a:path w="4980305" h="2486660">
                  <a:moveTo>
                    <a:pt x="1368171" y="2202942"/>
                  </a:moveTo>
                  <a:lnTo>
                    <a:pt x="1340230" y="2211919"/>
                  </a:lnTo>
                  <a:lnTo>
                    <a:pt x="1311719" y="2219229"/>
                  </a:lnTo>
                  <a:lnTo>
                    <a:pt x="1282731" y="2224873"/>
                  </a:lnTo>
                  <a:lnTo>
                    <a:pt x="1253362" y="2228850"/>
                  </a:lnTo>
                </a:path>
                <a:path w="4980305" h="2486660">
                  <a:moveTo>
                    <a:pt x="2357374" y="2486533"/>
                  </a:moveTo>
                  <a:lnTo>
                    <a:pt x="2337450" y="2458368"/>
                  </a:lnTo>
                  <a:lnTo>
                    <a:pt x="2319242" y="2429335"/>
                  </a:lnTo>
                  <a:lnTo>
                    <a:pt x="2302795" y="2399468"/>
                  </a:lnTo>
                  <a:lnTo>
                    <a:pt x="2288158" y="2368804"/>
                  </a:lnTo>
                </a:path>
                <a:path w="4980305" h="2486660">
                  <a:moveTo>
                    <a:pt x="3636391" y="2193036"/>
                  </a:moveTo>
                  <a:lnTo>
                    <a:pt x="3632370" y="2225772"/>
                  </a:lnTo>
                  <a:lnTo>
                    <a:pt x="3626421" y="2258234"/>
                  </a:lnTo>
                  <a:lnTo>
                    <a:pt x="3618567" y="2290387"/>
                  </a:lnTo>
                  <a:lnTo>
                    <a:pt x="3608831" y="2322195"/>
                  </a:lnTo>
                </a:path>
                <a:path w="4980305" h="2486660">
                  <a:moveTo>
                    <a:pt x="4185538" y="1394714"/>
                  </a:moveTo>
                  <a:lnTo>
                    <a:pt x="4232069" y="1417165"/>
                  </a:lnTo>
                  <a:lnTo>
                    <a:pt x="4275724" y="1442872"/>
                  </a:lnTo>
                  <a:lnTo>
                    <a:pt x="4316349" y="1471615"/>
                  </a:lnTo>
                  <a:lnTo>
                    <a:pt x="4353792" y="1503174"/>
                  </a:lnTo>
                  <a:lnTo>
                    <a:pt x="4387900" y="1537329"/>
                  </a:lnTo>
                  <a:lnTo>
                    <a:pt x="4418520" y="1573858"/>
                  </a:lnTo>
                  <a:lnTo>
                    <a:pt x="4445499" y="1612542"/>
                  </a:lnTo>
                  <a:lnTo>
                    <a:pt x="4468683" y="1653161"/>
                  </a:lnTo>
                  <a:lnTo>
                    <a:pt x="4487921" y="1695495"/>
                  </a:lnTo>
                  <a:lnTo>
                    <a:pt x="4503059" y="1739322"/>
                  </a:lnTo>
                  <a:lnTo>
                    <a:pt x="4513944" y="1784424"/>
                  </a:lnTo>
                  <a:lnTo>
                    <a:pt x="4520422" y="1830579"/>
                  </a:lnTo>
                  <a:lnTo>
                    <a:pt x="4522343" y="1877568"/>
                  </a:lnTo>
                </a:path>
                <a:path w="4980305" h="2486660">
                  <a:moveTo>
                    <a:pt x="4979924" y="880491"/>
                  </a:moveTo>
                  <a:lnTo>
                    <a:pt x="4957644" y="921417"/>
                  </a:lnTo>
                  <a:lnTo>
                    <a:pt x="4931316" y="960222"/>
                  </a:lnTo>
                  <a:lnTo>
                    <a:pt x="4901130" y="996674"/>
                  </a:lnTo>
                  <a:lnTo>
                    <a:pt x="4867273" y="1030542"/>
                  </a:lnTo>
                  <a:lnTo>
                    <a:pt x="4829936" y="1061593"/>
                  </a:lnTo>
                </a:path>
                <a:path w="4980305" h="2486660">
                  <a:moveTo>
                    <a:pt x="4620006" y="208787"/>
                  </a:moveTo>
                  <a:lnTo>
                    <a:pt x="4623720" y="230000"/>
                  </a:lnTo>
                  <a:lnTo>
                    <a:pt x="4626292" y="251333"/>
                  </a:lnTo>
                  <a:lnTo>
                    <a:pt x="4627721" y="272760"/>
                  </a:lnTo>
                  <a:lnTo>
                    <a:pt x="4628007" y="294259"/>
                  </a:lnTo>
                </a:path>
                <a:path w="4980305" h="2486660">
                  <a:moveTo>
                    <a:pt x="3662426" y="109093"/>
                  </a:moveTo>
                  <a:lnTo>
                    <a:pt x="3678253" y="80010"/>
                  </a:lnTo>
                  <a:lnTo>
                    <a:pt x="3696366" y="52070"/>
                  </a:lnTo>
                  <a:lnTo>
                    <a:pt x="3716718" y="25368"/>
                  </a:lnTo>
                  <a:lnTo>
                    <a:pt x="3739260" y="0"/>
                  </a:lnTo>
                </a:path>
                <a:path w="4980305" h="2486660">
                  <a:moveTo>
                    <a:pt x="2943859" y="161036"/>
                  </a:moveTo>
                  <a:lnTo>
                    <a:pt x="2950692" y="136759"/>
                  </a:lnTo>
                  <a:lnTo>
                    <a:pt x="2959179" y="112934"/>
                  </a:lnTo>
                  <a:lnTo>
                    <a:pt x="2969309" y="89634"/>
                  </a:lnTo>
                  <a:lnTo>
                    <a:pt x="2981071" y="66929"/>
                  </a:lnTo>
                </a:path>
                <a:path w="4980305" h="2486660">
                  <a:moveTo>
                    <a:pt x="2100706" y="192912"/>
                  </a:moveTo>
                  <a:lnTo>
                    <a:pt x="2136671" y="213002"/>
                  </a:lnTo>
                  <a:lnTo>
                    <a:pt x="2171160" y="234950"/>
                  </a:lnTo>
                  <a:lnTo>
                    <a:pt x="2204077" y="258706"/>
                  </a:lnTo>
                  <a:lnTo>
                    <a:pt x="2235327" y="284225"/>
                  </a:lnTo>
                </a:path>
                <a:path w="4980305" h="2486660">
                  <a:moveTo>
                    <a:pt x="1078102" y="909955"/>
                  </a:moveTo>
                  <a:lnTo>
                    <a:pt x="1070627" y="886291"/>
                  </a:lnTo>
                  <a:lnTo>
                    <a:pt x="1064212" y="862377"/>
                  </a:lnTo>
                  <a:lnTo>
                    <a:pt x="1058868" y="838249"/>
                  </a:lnTo>
                  <a:lnTo>
                    <a:pt x="1054607" y="813943"/>
                  </a:lnTo>
                </a:path>
              </a:pathLst>
            </a:custGeom>
            <a:ln w="12700">
              <a:solidFill>
                <a:srgbClr val="213E58"/>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7358633" y="2197620"/>
              <a:ext cx="2558033" cy="893051"/>
            </a:xfrm>
            <a:prstGeom prst="rect">
              <a:avLst/>
            </a:prstGeom>
          </p:spPr>
        </p:pic>
        <p:pic>
          <p:nvPicPr>
            <p:cNvPr id="11" name="object 11"/>
            <p:cNvPicPr/>
            <p:nvPr/>
          </p:nvPicPr>
          <p:blipFill>
            <a:blip r:embed="rId7" cstate="print"/>
            <a:stretch>
              <a:fillRect/>
            </a:stretch>
          </p:blipFill>
          <p:spPr>
            <a:xfrm>
              <a:off x="9491471" y="2197620"/>
              <a:ext cx="1314450" cy="893051"/>
            </a:xfrm>
            <a:prstGeom prst="rect">
              <a:avLst/>
            </a:prstGeom>
          </p:spPr>
        </p:pic>
      </p:grpSp>
      <p:sp>
        <p:nvSpPr>
          <p:cNvPr id="12" name="object 12"/>
          <p:cNvSpPr txBox="1">
            <a:spLocks noGrp="1"/>
          </p:cNvSpPr>
          <p:nvPr>
            <p:ph type="title"/>
          </p:nvPr>
        </p:nvSpPr>
        <p:spPr>
          <a:xfrm>
            <a:off x="7597393" y="2301240"/>
            <a:ext cx="2945130" cy="513080"/>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FFFFFF"/>
                </a:solidFill>
              </a:rPr>
              <a:t>柯南就是</a:t>
            </a:r>
            <a:r>
              <a:rPr sz="3200" spc="795" dirty="0">
                <a:solidFill>
                  <a:srgbClr val="FFFFFF"/>
                </a:solidFill>
              </a:rPr>
              <a:t>你</a:t>
            </a:r>
            <a:r>
              <a:rPr sz="3200" dirty="0">
                <a:solidFill>
                  <a:srgbClr val="FFFFFF"/>
                </a:solidFill>
              </a:rPr>
              <a:t>!!!!</a:t>
            </a:r>
            <a:endParaRPr sz="3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327" y="0"/>
            <a:ext cx="10753725" cy="6858000"/>
            <a:chOff x="719327" y="0"/>
            <a:chExt cx="10753725" cy="6858000"/>
          </a:xfrm>
        </p:grpSpPr>
        <p:pic>
          <p:nvPicPr>
            <p:cNvPr id="3" name="object 3"/>
            <p:cNvPicPr/>
            <p:nvPr/>
          </p:nvPicPr>
          <p:blipFill>
            <a:blip r:embed="rId3" cstate="print"/>
            <a:stretch>
              <a:fillRect/>
            </a:stretch>
          </p:blipFill>
          <p:spPr>
            <a:xfrm>
              <a:off x="719327" y="0"/>
              <a:ext cx="10753344" cy="1325879"/>
            </a:xfrm>
            <a:prstGeom prst="rect">
              <a:avLst/>
            </a:prstGeom>
          </p:spPr>
        </p:pic>
        <p:pic>
          <p:nvPicPr>
            <p:cNvPr id="4" name="object 4"/>
            <p:cNvPicPr/>
            <p:nvPr/>
          </p:nvPicPr>
          <p:blipFill>
            <a:blip r:embed="rId4" cstate="print"/>
            <a:stretch>
              <a:fillRect/>
            </a:stretch>
          </p:blipFill>
          <p:spPr>
            <a:xfrm>
              <a:off x="2992373" y="1325878"/>
              <a:ext cx="6207252" cy="5532119"/>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87552" y="0"/>
            <a:ext cx="10217150" cy="6858000"/>
            <a:chOff x="987552" y="0"/>
            <a:chExt cx="10217150" cy="6858000"/>
          </a:xfrm>
        </p:grpSpPr>
        <p:pic>
          <p:nvPicPr>
            <p:cNvPr id="3" name="object 3"/>
            <p:cNvPicPr/>
            <p:nvPr/>
          </p:nvPicPr>
          <p:blipFill>
            <a:blip r:embed="rId2" cstate="print"/>
            <a:stretch>
              <a:fillRect/>
            </a:stretch>
          </p:blipFill>
          <p:spPr>
            <a:xfrm>
              <a:off x="987552" y="0"/>
              <a:ext cx="10216896" cy="1325879"/>
            </a:xfrm>
            <a:prstGeom prst="rect">
              <a:avLst/>
            </a:prstGeom>
          </p:spPr>
        </p:pic>
        <p:pic>
          <p:nvPicPr>
            <p:cNvPr id="4" name="object 4"/>
            <p:cNvPicPr/>
            <p:nvPr/>
          </p:nvPicPr>
          <p:blipFill>
            <a:blip r:embed="rId3" cstate="print"/>
            <a:stretch>
              <a:fillRect/>
            </a:stretch>
          </p:blipFill>
          <p:spPr>
            <a:xfrm>
              <a:off x="2951987" y="1325878"/>
              <a:ext cx="6288023" cy="5532118"/>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21992" y="0"/>
            <a:ext cx="7748270" cy="6858000"/>
            <a:chOff x="2221992" y="0"/>
            <a:chExt cx="7748270" cy="6858000"/>
          </a:xfrm>
        </p:grpSpPr>
        <p:pic>
          <p:nvPicPr>
            <p:cNvPr id="3" name="object 3"/>
            <p:cNvPicPr/>
            <p:nvPr/>
          </p:nvPicPr>
          <p:blipFill>
            <a:blip r:embed="rId2" cstate="print"/>
            <a:stretch>
              <a:fillRect/>
            </a:stretch>
          </p:blipFill>
          <p:spPr>
            <a:xfrm>
              <a:off x="2221992" y="0"/>
              <a:ext cx="7748015" cy="1325879"/>
            </a:xfrm>
            <a:prstGeom prst="rect">
              <a:avLst/>
            </a:prstGeom>
          </p:spPr>
        </p:pic>
        <p:pic>
          <p:nvPicPr>
            <p:cNvPr id="4" name="object 4"/>
            <p:cNvPicPr/>
            <p:nvPr/>
          </p:nvPicPr>
          <p:blipFill>
            <a:blip r:embed="rId3" cstate="print"/>
            <a:stretch>
              <a:fillRect/>
            </a:stretch>
          </p:blipFill>
          <p:spPr>
            <a:xfrm>
              <a:off x="2945130" y="1325879"/>
              <a:ext cx="6301740" cy="5532118"/>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48939" y="0"/>
            <a:ext cx="6294120" cy="68579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99232" y="0"/>
            <a:ext cx="6193536" cy="68579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576" y="0"/>
            <a:ext cx="12155805" cy="6858000"/>
            <a:chOff x="36576" y="0"/>
            <a:chExt cx="12155805" cy="6858000"/>
          </a:xfrm>
        </p:grpSpPr>
        <p:pic>
          <p:nvPicPr>
            <p:cNvPr id="3" name="object 3"/>
            <p:cNvPicPr/>
            <p:nvPr/>
          </p:nvPicPr>
          <p:blipFill>
            <a:blip r:embed="rId2" cstate="print"/>
            <a:stretch>
              <a:fillRect/>
            </a:stretch>
          </p:blipFill>
          <p:spPr>
            <a:xfrm>
              <a:off x="36576" y="0"/>
              <a:ext cx="12155424" cy="1453134"/>
            </a:xfrm>
            <a:prstGeom prst="rect">
              <a:avLst/>
            </a:prstGeom>
          </p:spPr>
        </p:pic>
        <p:pic>
          <p:nvPicPr>
            <p:cNvPr id="4" name="object 4"/>
            <p:cNvPicPr/>
            <p:nvPr/>
          </p:nvPicPr>
          <p:blipFill>
            <a:blip r:embed="rId3" cstate="print"/>
            <a:stretch>
              <a:fillRect/>
            </a:stretch>
          </p:blipFill>
          <p:spPr>
            <a:xfrm>
              <a:off x="3029711" y="1453133"/>
              <a:ext cx="6132576" cy="5404863"/>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TotalTime>
  <Words>1568</Words>
  <Application>Microsoft Macintosh PowerPoint</Application>
  <PresentationFormat>寬螢幕</PresentationFormat>
  <Paragraphs>73</Paragraphs>
  <Slides>32</Slides>
  <Notes>24</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32</vt:i4>
      </vt:variant>
    </vt:vector>
  </HeadingPairs>
  <TitlesOfParts>
    <vt:vector size="38" baseType="lpstr">
      <vt:lpstr>Microsoft JhengHei</vt:lpstr>
      <vt:lpstr>DFKaiShu-SB-Estd-BF</vt:lpstr>
      <vt:lpstr>Microsoft JhengHei Light</vt:lpstr>
      <vt:lpstr>SimSun</vt:lpstr>
      <vt:lpstr>Calibri</vt:lpstr>
      <vt:lpstr>Office Theme</vt:lpstr>
      <vt:lpstr>滄海桑田~柯南在南科</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沉積物成了最佳的時光保存盒</vt:lpstr>
      <vt:lpstr>PowerPoint 簡報</vt:lpstr>
      <vt:lpstr>PowerPoint 簡報</vt:lpstr>
      <vt:lpstr>PowerPoint 簡報</vt:lpstr>
      <vt:lpstr>PowerPoint 簡報</vt:lpstr>
      <vt:lpstr>PowerPoint 簡報</vt:lpstr>
      <vt:lpstr>PowerPoint 簡報</vt:lpstr>
      <vt:lpstr>大坌坑文化</vt:lpstr>
      <vt:lpstr>牛稠子文化</vt:lpstr>
      <vt:lpstr>PowerPoint 簡報</vt:lpstr>
      <vt:lpstr>大湖文化</vt:lpstr>
      <vt:lpstr>1800至500年前 陸地擴大，人們使用鐵工具入山拓墾</vt:lpstr>
      <vt:lpstr>蔦松文化</vt:lpstr>
      <vt:lpstr>500至300年前 進入東亞貿易圈</vt:lpstr>
      <vt:lpstr>西拉雅文化</vt:lpstr>
      <vt:lpstr>PowerPoint 簡報</vt:lpstr>
      <vt:lpstr>漢人文化</vt:lpstr>
      <vt:lpstr>PowerPoint 簡報</vt:lpstr>
      <vt:lpstr>PowerPoint 簡報</vt:lpstr>
      <vt:lpstr>柯南就是你!!!!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黃莉雯</dc:creator>
  <cp:lastModifiedBy>黃莉雯</cp:lastModifiedBy>
  <cp:revision>10</cp:revision>
  <dcterms:created xsi:type="dcterms:W3CDTF">2023-12-05T13:03:42Z</dcterms:created>
  <dcterms:modified xsi:type="dcterms:W3CDTF">2023-12-05T16:02:13Z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2023-11-16T00:00:00Z</vt:filetime>
  </property>
  <property fmtid="{D5CDD505-2E9C-101B-9397-08002B2CF9AE}" pid="3" name="Creator">
    <vt:lpwstr>適用於 Microsoft 365 的 Microsoft® PowerPoint®</vt:lpwstr>
  </property>
  <property fmtid="{D5CDD505-2E9C-101B-9397-08002B2CF9AE}" pid="4" name="LastSaved">
    <vt:filetime>2023-12-05T00:00:00Z</vt:filetime>
  </property>
</Properties>
</file>