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07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25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82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87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33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37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61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97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38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89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629837"/>
              </p:ext>
            </p:extLst>
          </p:nvPr>
        </p:nvGraphicFramePr>
        <p:xfrm>
          <a:off x="198419" y="1167454"/>
          <a:ext cx="6474941" cy="840291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30256">
                  <a:extLst>
                    <a:ext uri="{9D8B030D-6E8A-4147-A177-3AD203B41FA5}">
                      <a16:colId xmlns:a16="http://schemas.microsoft.com/office/drawing/2014/main" val="1834619947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3865216896"/>
                    </a:ext>
                  </a:extLst>
                </a:gridCol>
                <a:gridCol w="2146896">
                  <a:extLst>
                    <a:ext uri="{9D8B030D-6E8A-4147-A177-3AD203B41FA5}">
                      <a16:colId xmlns:a16="http://schemas.microsoft.com/office/drawing/2014/main" val="2932385183"/>
                    </a:ext>
                  </a:extLst>
                </a:gridCol>
                <a:gridCol w="968499">
                  <a:extLst>
                    <a:ext uri="{9D8B030D-6E8A-4147-A177-3AD203B41FA5}">
                      <a16:colId xmlns:a16="http://schemas.microsoft.com/office/drawing/2014/main" val="118498580"/>
                    </a:ext>
                  </a:extLst>
                </a:gridCol>
                <a:gridCol w="1602165">
                  <a:extLst>
                    <a:ext uri="{9D8B030D-6E8A-4147-A177-3AD203B41FA5}">
                      <a16:colId xmlns:a16="http://schemas.microsoft.com/office/drawing/2014/main" val="607341197"/>
                    </a:ext>
                  </a:extLst>
                </a:gridCol>
              </a:tblGrid>
              <a:tr h="38194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單元</a:t>
                      </a:r>
                    </a:p>
                  </a:txBody>
                  <a:tcPr marL="11624" marR="1162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選修歷史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第一章</a:t>
                      </a:r>
                    </a:p>
                  </a:txBody>
                  <a:tcPr marL="11624" marR="116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設計者</a:t>
                      </a:r>
                    </a:p>
                  </a:txBody>
                  <a:tcPr marL="11624" marR="116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黃健凱</a:t>
                      </a:r>
                    </a:p>
                  </a:txBody>
                  <a:tcPr marL="11624" marR="11624" marT="0" marB="0" anchor="ctr"/>
                </a:tc>
                <a:extLst>
                  <a:ext uri="{0D108BD9-81ED-4DB2-BD59-A6C34878D82A}">
                    <a16:rowId xmlns:a16="http://schemas.microsoft.com/office/drawing/2014/main" val="3069609542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南科考古館資料來源</a:t>
                      </a:r>
                    </a:p>
                  </a:txBody>
                  <a:tcPr marL="11624" marR="1162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南科考古館「牽手平埔特展教育訓練」手冊、《南科的古文明》</a:t>
                      </a: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803548"/>
                  </a:ext>
                </a:extLst>
              </a:tr>
              <a:tr h="5397157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設計理念簡介</a:t>
                      </a:r>
                    </a:p>
                  </a:txBody>
                  <a:tcPr marL="11624" marR="1162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108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年上路的「十二年國民基本教育課程綱要技術型高級中等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─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社會領域」中，無論是歷史必修課程或是加深加廣選修課程中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都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非常強調臺灣多元族群的社會，包含對原住民族的分類、處境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權利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及社會文化復振的歷程與發展。尤其學生在高一的歷史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必修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對臺灣的原住民建立基本的認識後，進入高三的加深加廣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課程，還必須了解其他國家如美、加、紐、澳地區的原住民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族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發展與社會處境，進而討論當地原住民族權利復振運動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發展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歷程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，最後思考臺灣自身的問題。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、臺灣南部平埔族群涵蓋西拉雅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</a:t>
                      </a:r>
                      <a:r>
                        <a:rPr lang="en-US" sz="1200" kern="1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Siraya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、大武壠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</a:t>
                      </a:r>
                      <a:r>
                        <a:rPr lang="en-US" sz="1200" kern="1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Taivoan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及馬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卡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道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</a:t>
                      </a:r>
                      <a:r>
                        <a:rPr lang="en-US" sz="1200" kern="1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Makatao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等族群，主要分布在嘉南、高屏一帶。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世紀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時期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拉雅族居住地區，曾是荷蘭外來政權在臺統治重心，亦是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漢族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移民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主要農業拓墾地區，族群互動與文化交流頻繁。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90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開始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「西拉雅正名運動」至今已有多年，但仍尚未成功，不管是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拉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雅的歷史、文化、祭儀和社會運動等，都值得臺南當地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高中學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深入理解、關注。</a:t>
                      </a: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、西拉雅的考古資料在過去並不豐富，多半認為和蔦松文化可能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某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種關聯性，例如新市區的社內遺址、南科園區內的五間厝遺址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大道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公遺址等都能發現有西拉雅文化的遺留，這些珍貴的考古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遺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址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將可以作為臺南地區學生更加認識西拉雅文化的媒介，結合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科課綱中所強調的學習內容，讓學生除了了解其他國家或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地區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原住民文化及權利復振運動，還能與臺灣比較，更期許學生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能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藉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由自發探索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同儕互動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社會共好的學習歷程，培養關懷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多元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族群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的胸懷，以遼闊的視野展望未來。</a:t>
                      </a: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762605"/>
                  </a:ext>
                </a:extLst>
              </a:tr>
              <a:tr h="414013">
                <a:tc gridSpan="5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教學活動設計</a:t>
                      </a:r>
                    </a:p>
                  </a:txBody>
                  <a:tcPr marL="11624" marR="11624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129287"/>
                  </a:ext>
                </a:extLst>
              </a:tr>
              <a:tr h="1298062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</a:t>
                      </a: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素養</a:t>
                      </a:r>
                    </a:p>
                  </a:txBody>
                  <a:tcPr marL="11624" marR="1162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總綱核心素養</a:t>
                      </a:r>
                    </a:p>
                  </a:txBody>
                  <a:tcPr marL="11624" marR="11624" marT="0" marB="0" anchor="ctr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A1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身心素質與自我精進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A2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系統思考與解決問題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A3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規劃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與創新應變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符號運用與溝通表達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科技資訊與媒體素養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藝術涵養與美感素養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C1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道德實踐與公民意識</a:t>
                      </a: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zh-TW" altLang="en-US" sz="1200" kern="10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sz="1200" kern="10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人際關係與團隊合作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C3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多元文化與國際理解</a:t>
                      </a: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439770"/>
                  </a:ext>
                </a:extLst>
              </a:tr>
              <a:tr h="42819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領域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素養</a:t>
                      </a:r>
                    </a:p>
                  </a:txBody>
                  <a:tcPr marL="11624" marR="11624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-U-B3 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796446"/>
                  </a:ext>
                </a:extLst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645602" y="772100"/>
            <a:ext cx="558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南科考古館資源融入高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三課程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--【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原住民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12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59830"/>
              </p:ext>
            </p:extLst>
          </p:nvPr>
        </p:nvGraphicFramePr>
        <p:xfrm>
          <a:off x="204955" y="842398"/>
          <a:ext cx="6461871" cy="83063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75790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  <a:gridCol w="757346">
                  <a:extLst>
                    <a:ext uri="{9D8B030D-6E8A-4147-A177-3AD203B41FA5}">
                      <a16:colId xmlns:a16="http://schemas.microsoft.com/office/drawing/2014/main" val="3493585362"/>
                    </a:ext>
                  </a:extLst>
                </a:gridCol>
                <a:gridCol w="3692809">
                  <a:extLst>
                    <a:ext uri="{9D8B030D-6E8A-4147-A177-3AD203B41FA5}">
                      <a16:colId xmlns:a16="http://schemas.microsoft.com/office/drawing/2014/main" val="3156844831"/>
                    </a:ext>
                  </a:extLst>
                </a:gridCol>
                <a:gridCol w="735926">
                  <a:extLst>
                    <a:ext uri="{9D8B030D-6E8A-4147-A177-3AD203B41FA5}">
                      <a16:colId xmlns:a16="http://schemas.microsoft.com/office/drawing/2014/main" val="579068669"/>
                    </a:ext>
                  </a:extLst>
                </a:gridCol>
              </a:tblGrid>
              <a:tr h="263024"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大概念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核心概念</a:t>
                      </a:r>
                    </a:p>
                  </a:txBody>
                  <a:tcPr marL="5502" marR="5502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差異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與多元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選擇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與責任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互動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與關聯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變遷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與因果</a:t>
                      </a: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444585"/>
                  </a:ext>
                </a:extLst>
              </a:tr>
              <a:tr h="2630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學科特性</a:t>
                      </a:r>
                    </a:p>
                  </a:txBody>
                  <a:tcPr marL="5502" marR="5502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變遷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理解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解釋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史料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證據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作與參與</a:t>
                      </a: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39794"/>
                  </a:ext>
                </a:extLst>
              </a:tr>
              <a:tr h="657558"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領域學習重點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學習表現</a:t>
                      </a:r>
                    </a:p>
                  </a:txBody>
                  <a:tcPr marL="5502" marR="5502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1a-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Ⅴ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-3 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比較過去與現在的異同，並說明過去與現在的關聯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3b-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Ⅴ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-2 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研讀或考察歷史資料，分析其生成背景與其內容的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關係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345050"/>
                  </a:ext>
                </a:extLst>
              </a:tr>
              <a:tr h="2861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學習內容</a:t>
                      </a:r>
                    </a:p>
                  </a:txBody>
                  <a:tcPr marL="5502" marR="5502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P.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原住民、移民與殖民</a:t>
                      </a: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531003"/>
                  </a:ext>
                </a:extLst>
              </a:tr>
              <a:tr h="306860">
                <a:tc grid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學習流程、內容及實施方式</a:t>
                      </a:r>
                    </a:p>
                  </a:txBody>
                  <a:tcPr marL="5502" marR="5502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時間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3119706248"/>
                  </a:ext>
                </a:extLst>
              </a:tr>
              <a:tr h="3705106">
                <a:tc gridSpan="3"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準備活動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授課教師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教師事先研讀《南科的古文明》、南科考古館「牽手平埔特展教育訓練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」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手冊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、〈東番記〉。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學生先備知識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本課程目標對象為高三學生。高三學生已於高一歷史課程中的「多元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族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群社會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的形成」、「經濟與文化的多樣性」兩大主題中學習原住民與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住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民族的分類、荷治時期漢清治時期的商貿活動與土地問題，了解西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拉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雅人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與統治政權之間的關係，並且具備對西拉雅的語言、傳統信仰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祭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儀等議題的相關知識。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高三學生在高一歷史課程中的「現代國家的形塑」主題中，已學習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戰後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的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民主化追求與人權運動、戰後的社會運動等，對臺灣解嚴後的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運動已有基礎認識。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  <a:tr h="2546584">
                <a:tc gridSpan="3"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發展活動</a:t>
                      </a:r>
                    </a:p>
                    <a:p>
                      <a:pPr lv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引起動機—骰子，十八啦！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教師運用社內遺址出土的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顆骰子圖片</a:t>
                      </a:r>
                      <a:r>
                        <a:rPr lang="en-US" altLang="zh-TW" sz="1200" kern="1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ppt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代入本次課程活動情境，告知社內遺址有發現西拉雅文化的遺留，藉骰子引起學生興趣，並問學生：「你覺得這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顆骰子的材質是？這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顆骰子從哪裡來的？骰子的作用是？」透過這些問題教師吸引學生注意力，舉手回答。</a:t>
                      </a:r>
                    </a:p>
                    <a:p>
                      <a:pPr lvl="2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接著說明骰子出土的年份及型態與現今的骰子無異，且製作材質為鹿角，藉此喚醒學生在高一課程時學到西拉雅人的獵鹿，且與漢人已有貿易與交流。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1286492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22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695603"/>
              </p:ext>
            </p:extLst>
          </p:nvPr>
        </p:nvGraphicFramePr>
        <p:xfrm>
          <a:off x="204956" y="842398"/>
          <a:ext cx="6467694" cy="839530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731105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  <a:gridCol w="736589">
                  <a:extLst>
                    <a:ext uri="{9D8B030D-6E8A-4147-A177-3AD203B41FA5}">
                      <a16:colId xmlns:a16="http://schemas.microsoft.com/office/drawing/2014/main" val="579068669"/>
                    </a:ext>
                  </a:extLst>
                </a:gridCol>
              </a:tblGrid>
              <a:tr h="8395309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400" b="1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課程活動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介紹南科的「考古學文化期相圖表」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教師說明南科出土的「考古學文化期相圖表」，大坌坑文化至西拉雅、明清漢人文化的年代均有連貫。每個文化中各有不同的期別，如菓葉期、鎖港期、牛稠子期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…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等，以「期」代表該文化中有具部分不同的特色，因而分期，待文物研究資料更完備後，「期」就會形成一個文化，例如西拉雅文化原屬於蔦松文化時期的「西拉雅期」。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en-US" altLang="zh-TW" sz="135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zh-TW" sz="13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2" marR="550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</a:rPr>
                        <a:t> 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zh-TW" alt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56" y="2812734"/>
            <a:ext cx="5743119" cy="64249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6213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391068"/>
              </p:ext>
            </p:extLst>
          </p:nvPr>
        </p:nvGraphicFramePr>
        <p:xfrm>
          <a:off x="204955" y="842398"/>
          <a:ext cx="6430623" cy="80488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8395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  <a:gridCol w="4829861">
                  <a:extLst>
                    <a:ext uri="{9D8B030D-6E8A-4147-A177-3AD203B41FA5}">
                      <a16:colId xmlns:a16="http://schemas.microsoft.com/office/drawing/2014/main" val="232710727"/>
                    </a:ext>
                  </a:extLst>
                </a:gridCol>
                <a:gridCol w="732367">
                  <a:extLst>
                    <a:ext uri="{9D8B030D-6E8A-4147-A177-3AD203B41FA5}">
                      <a16:colId xmlns:a16="http://schemas.microsoft.com/office/drawing/2014/main" val="579068669"/>
                    </a:ext>
                  </a:extLst>
                </a:gridCol>
              </a:tblGrid>
              <a:tr h="1814305">
                <a:tc gridSpan="2"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簡介新市區社內遺址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教師利用</a:t>
                      </a:r>
                      <a:r>
                        <a:rPr lang="en-US" altLang="zh-TW" sz="1200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ppt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介紹鐵器時代的蔦松文化，有學者將西拉雅文化列為蔦松文化，並說明西拉雅可能與蔦松文化有某種程度上的關聯性。接下來簡介新市區社內遺址的重要性，此遺址提供了連結蔦松文化晚期、西拉雅文化與晚近西拉雅社群聚落間連續性關係的具體證據，並提及除社內遺址外，在南科園區內出土的五間厝遺址、大道公遺址和柑港遺址都有西拉雅文化遺留。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</a:rPr>
                        <a:t> 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zh-TW" alt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  <a:tr h="3045038">
                <a:tc gridSpan="2"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三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介紹社內遺址重要考古發現</a:t>
                      </a:r>
                    </a:p>
                    <a:p>
                      <a:pPr marL="857250" lvl="2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陶器：社內遺址的陶器以紅褐色軟陶罐形器為主。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教師可在此處簡單複習西拉雅的祀壺信仰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金屬器：鐵器和金屬鎖器，有發現少量「煉鐵熔渣」、「鑄模遺物」。</a:t>
                      </a: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骨角器：包含生產工具和裝飾品。</a:t>
                      </a:r>
                    </a:p>
                    <a:p>
                      <a:pPr marL="857250" lvl="2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碳化植物種子：稻米、薏苡、苦楝子等，但目前尚未發現有小米。</a:t>
                      </a: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聚落格局：灰坑、柱洞、水井等。</a:t>
                      </a: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飾品：骨片、魚骨珠、玻璃珠、貝飾、金屬飾品等。</a:t>
                      </a:r>
                    </a:p>
                    <a:p>
                      <a:pPr marL="857250" lvl="2" indent="-1714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墓葬：社內遺址僅有一具，較看不出墓葬的型制。</a:t>
                      </a: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瓷器與貨幣：福建漳州或江西景德鎮瓷器及明清時期的銅錢。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857250" marR="0" lvl="2" indent="-17145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</a:rPr>
                        <a:t> 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1432928540"/>
                  </a:ext>
                </a:extLst>
              </a:tr>
              <a:tr h="1426303">
                <a:tc gridSpan="2">
                  <a:txBody>
                    <a:bodyPr/>
                    <a:lstStyle/>
                    <a:p>
                      <a:pPr lvl="1"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四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閱讀練習—〈東番記〉與考古發現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發下閱讀文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（附件）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讓學生閱讀〈東番記〉，教師提問：「陳第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在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〈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東番記〉對西拉雅族生活方式的紀錄，哪些可以在社內遺址的考古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發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現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中得到印證？請在文本上畫線。」並開放學生自由舉手作答。</a:t>
                      </a:r>
                    </a:p>
                    <a:p>
                      <a:pPr lvl="2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教師總結。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zh-TW" altLang="zh-TW" sz="12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</a:rPr>
                        <a:t> 1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138703913"/>
                  </a:ext>
                </a:extLst>
              </a:tr>
              <a:tr h="389384">
                <a:tc grid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教學回饋（請依實際教學情形斟酌寫內容）</a:t>
                      </a:r>
                      <a:endParaRPr lang="zh-TW" alt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zh-TW" sz="13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2" marR="5502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alt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1089574383"/>
                  </a:ext>
                </a:extLst>
              </a:tr>
              <a:tr h="2698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教學省</a:t>
                      </a:r>
                      <a:r>
                        <a:rPr lang="zh-TW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思</a:t>
                      </a:r>
                      <a:endParaRPr lang="en-US" altLang="zh-TW" sz="1400" b="1" kern="1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尚未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實施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alt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794926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68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891887"/>
              </p:ext>
            </p:extLst>
          </p:nvPr>
        </p:nvGraphicFramePr>
        <p:xfrm>
          <a:off x="204955" y="842398"/>
          <a:ext cx="6430623" cy="88360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30623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6846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400" b="1" kern="12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陳</a:t>
                      </a:r>
                      <a:r>
                        <a:rPr lang="zh-TW" altLang="zh-TW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第〈東番記〉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地暖，冬夏不衣，婦女結草裙，微蔽下體而已。無揖讓拜跪禮，無曆日文字，計月圓為一月，十月為一年，久則忘之，故率不紀歲，艾耆老髦，問之弗知也。交易結繩以識。無水田，治畬種禾，山花開則耕，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禾熟拔其穗，粒米比中華稍長，且甘香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採苦草，雜米釀，間有佳者，豪飲能一斗。時燕會，則置大罍團坐，各酌以竹筒，不設肴，樂起跳舞，口亦烏烏若歌曲。男子剪髮，留數寸披垂，女子則否。男子穿耳、女子斷齒以為飾也（女子年十五六斷去唇兩旁二齒）。地多竹，大數拱，長十丈，伐竹搆屋，茨以茅，廣長數雉。族又共屋，一區稍大，曰公廨，少壯未娶者，曹居之，議事必於公廨，調發易也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娶則視女子可室者，遣人遺瑪瑙珠雙，女子不受則已，受，夜造其家，不呼門，彈口琴挑之。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口琴薄鐵所製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齧而鼓之，錚錚有聲，女聞，納宿，未明徑去，不見女父母。自是宵來晨去必以星，累歲月不改。迨產子女，婦始往壻家迎壻，如親迎，壻始見女父母，遂家其家，養女父母終身，其本父母不得子也。故生女喜倍男，為女可繼嗣，男不足著代故也。妻喪復娶，夫喪不復嫁，號為鬼殘，終莫之醮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u="non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家有死者，擊鼓哭，置尸於地，環煏以烈火，乾，露置屋內，不棺；屋壞重建，坎屋基下，立而埋之，不封，屋又覆其上。屋不建，尸不埋，然竹楹茅茨，多可十餘稔，故終歸之土，不祭。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當其耕時，不言不殺，男婦雜作山野，默默如也。道路以目，少者背立，長者過，不問答，即華人侮之不怒，禾熟復初。謂不如是，則天不祐、神不福，將凶歉不獲有年也。女子健作，女常勞，男常逸，盜賊之禁嚴，有則戮於社，故夜門不閉，禾積場，無敢竊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器有床，無几案，席地坐。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穀有大小豆，有胡麻，又有薏仁，食之已瘴癘；無麥。蔬有蔥，有薑，有番薯，有蹲鴟；無他菜。菓有椰，有毛柿，有佛手柑，有甘蔗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。畜有貓，有狗，有豕，有雞；無馬、驢、牛、羊、鵝、鴨。獸有虎，有熊，有豹，有鹿。鳥有雉，有鴉，有鳩，有雀。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山最宜鹿，儦儦俟俟，千百為群。人精用鏢，鏢竹棅鐵鏃，長五尺有咫，銛甚，出入攜自隨，試鹿鹿斃、試虎虎斃。居常禁不許私捕鹿，冬，鹿群出，則約百十人即之，窮追既及，合圍衷之，鏢發命中，獲若丘陵，社社無不飽鹿者。取其餘肉，離而臘之，鹿舌、鹿鞭鹿陽也、鹿筋亦臘，鹿皮角委積充棟。鹿子善擾，馴之，與人相狎習。篤嗜鹿，剖其腸中新咽草將糞未糞者名百草膏，旨食之不饜。華人見，輒嘔。食豕不食雞，畜雞任自生長，惟拔其尾飾旗。射雉亦只拔其尾。見華人食雞雉輒嘔，夫孰知正味乎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!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又惡在口有同嗜也！</a:t>
                      </a: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sp>
        <p:nvSpPr>
          <p:cNvPr id="5" name="五邊形 4"/>
          <p:cNvSpPr/>
          <p:nvPr/>
        </p:nvSpPr>
        <p:spPr>
          <a:xfrm>
            <a:off x="197910" y="681814"/>
            <a:ext cx="841482" cy="322427"/>
          </a:xfrm>
          <a:prstGeom prst="homePlat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56672" y="696747"/>
            <a:ext cx="98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  <a:endParaRPr lang="zh-TW" alt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24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245690"/>
              </p:ext>
            </p:extLst>
          </p:nvPr>
        </p:nvGraphicFramePr>
        <p:xfrm>
          <a:off x="204955" y="842398"/>
          <a:ext cx="6430623" cy="201201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30623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2012013">
                <a:tc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居島中，不能舟，酷畏海，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捕魚則於溪澗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故老死不與他夷相往來。永樂初，鄭內監航海諭諸夷，東番獨遠竄不聽約，於是家貽一銅鈴使頸之，蓋狗之也，至今猶傳為寶。始皆聚居濱海，嘉靖末，遭倭焚掠，迺避居山。倭鳥銃長技，東番獨恃鏢，故弗格。居山後始通中國，今則日盛，漳、泉之惠民、充龍、烈嶼諸澳，往往譯其語，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與貿易，以瑪瑙、磁器、布、鹽、銅、簪環之類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，易其鹿脯皮角，間遺之故衣，喜藏之，或見華人一著，旋復脫去，得布亦藏之，不冠不履，裸以出入，自以為易簡云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88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2656</Words>
  <Application>Microsoft Office PowerPoint</Application>
  <PresentationFormat>A4 紙張 (210x297 公釐)</PresentationFormat>
  <Paragraphs>116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Calibri Light</vt:lpstr>
      <vt:lpstr>Wingdings 2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南科館-林弘君</dc:creator>
  <cp:lastModifiedBy>南科館-林弘君</cp:lastModifiedBy>
  <cp:revision>24</cp:revision>
  <dcterms:created xsi:type="dcterms:W3CDTF">2023-12-20T02:48:59Z</dcterms:created>
  <dcterms:modified xsi:type="dcterms:W3CDTF">2023-12-29T07:14:46Z</dcterms:modified>
</cp:coreProperties>
</file>