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4" r:id="rId7"/>
    <p:sldId id="260" r:id="rId8"/>
    <p:sldId id="262" r:id="rId9"/>
    <p:sldId id="263" r:id="rId10"/>
    <p:sldId id="265" r:id="rId11"/>
    <p:sldId id="266" r:id="rId12"/>
    <p:sldId id="267" r:id="rId13"/>
    <p:sldId id="268" r:id="rId14"/>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98" autoAdjust="0"/>
    <p:restoredTop sz="94660"/>
  </p:normalViewPr>
  <p:slideViewPr>
    <p:cSldViewPr snapToGrid="0">
      <p:cViewPr varScale="1">
        <p:scale>
          <a:sx n="78" d="100"/>
          <a:sy n="78" d="100"/>
        </p:scale>
        <p:origin x="303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9918ADD6-615D-45C7-91A8-48996A10C653}" type="datetimeFigureOut">
              <a:rPr lang="zh-TW" altLang="en-US" smtClean="0"/>
              <a:t>2023/12/29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1567077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9918ADD6-615D-45C7-91A8-48996A10C653}" type="datetimeFigureOut">
              <a:rPr lang="zh-TW" altLang="en-US" smtClean="0"/>
              <a:t>2023/12/29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1299252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9918ADD6-615D-45C7-91A8-48996A10C653}" type="datetimeFigureOut">
              <a:rPr lang="zh-TW" altLang="en-US" smtClean="0"/>
              <a:t>2023/12/29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2539826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9918ADD6-615D-45C7-91A8-48996A10C653}" type="datetimeFigureOut">
              <a:rPr lang="zh-TW" altLang="en-US" smtClean="0"/>
              <a:t>2023/12/29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3572877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9918ADD6-615D-45C7-91A8-48996A10C653}" type="datetimeFigureOut">
              <a:rPr lang="zh-TW" altLang="en-US" smtClean="0"/>
              <a:t>2023/12/29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9861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9918ADD6-615D-45C7-91A8-48996A10C653}" type="datetimeFigureOut">
              <a:rPr lang="zh-TW" altLang="en-US" smtClean="0"/>
              <a:t>2023/12/29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174733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編輯母片文字樣式</a:t>
            </a:r>
          </a:p>
        </p:txBody>
      </p:sp>
      <p:sp>
        <p:nvSpPr>
          <p:cNvPr id="4" name="Content Placeholder 3"/>
          <p:cNvSpPr>
            <a:spLocks noGrp="1"/>
          </p:cNvSpPr>
          <p:nvPr>
            <p:ph sz="half" idx="2"/>
          </p:nvPr>
        </p:nvSpPr>
        <p:spPr>
          <a:xfrm>
            <a:off x="472381" y="3618442"/>
            <a:ext cx="2901255" cy="5322183"/>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編輯母片文字樣式</a:t>
            </a:r>
          </a:p>
        </p:txBody>
      </p:sp>
      <p:sp>
        <p:nvSpPr>
          <p:cNvPr id="6" name="Content Placeholder 5"/>
          <p:cNvSpPr>
            <a:spLocks noGrp="1"/>
          </p:cNvSpPr>
          <p:nvPr>
            <p:ph sz="quarter" idx="4"/>
          </p:nvPr>
        </p:nvSpPr>
        <p:spPr>
          <a:xfrm>
            <a:off x="3471863" y="3618442"/>
            <a:ext cx="2915543" cy="5322183"/>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9918ADD6-615D-45C7-91A8-48996A10C653}" type="datetimeFigureOut">
              <a:rPr lang="zh-TW" altLang="en-US" smtClean="0"/>
              <a:t>2023/12/29</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978370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9918ADD6-615D-45C7-91A8-48996A10C653}" type="datetimeFigureOut">
              <a:rPr lang="zh-TW" altLang="en-US" smtClean="0"/>
              <a:t>2023/12/29</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587612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18ADD6-615D-45C7-91A8-48996A10C653}" type="datetimeFigureOut">
              <a:rPr lang="zh-TW" altLang="en-US" smtClean="0"/>
              <a:t>2023/12/29</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1897975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9918ADD6-615D-45C7-91A8-48996A10C653}" type="datetimeFigureOut">
              <a:rPr lang="zh-TW" altLang="en-US" smtClean="0"/>
              <a:t>2023/12/29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2001387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9918ADD6-615D-45C7-91A8-48996A10C653}" type="datetimeFigureOut">
              <a:rPr lang="zh-TW" altLang="en-US" smtClean="0"/>
              <a:t>2023/12/29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1075892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918ADD6-615D-45C7-91A8-48996A10C653}" type="datetimeFigureOut">
              <a:rPr lang="zh-TW" altLang="en-US" smtClean="0"/>
              <a:t>2023/12/29</a:t>
            </a:fld>
            <a:endParaRPr lang="zh-TW"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6994020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FnfyEARL3Sg"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www.youtube.com/watch?v=plyshIx5_C8"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11.jpeg"/><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8" Type="http://schemas.openxmlformats.org/officeDocument/2006/relationships/image" Target="../media/image17.jpeg"/><Relationship Id="rId13" Type="http://schemas.openxmlformats.org/officeDocument/2006/relationships/image" Target="../media/image22.jpeg"/><Relationship Id="rId3" Type="http://schemas.openxmlformats.org/officeDocument/2006/relationships/image" Target="../media/image12.jpeg"/><Relationship Id="rId7" Type="http://schemas.openxmlformats.org/officeDocument/2006/relationships/image" Target="../media/image16.jpeg"/><Relationship Id="rId12" Type="http://schemas.openxmlformats.org/officeDocument/2006/relationships/image" Target="../media/image2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5.jpeg"/><Relationship Id="rId11" Type="http://schemas.openxmlformats.org/officeDocument/2006/relationships/image" Target="../media/image20.jpeg"/><Relationship Id="rId5" Type="http://schemas.openxmlformats.org/officeDocument/2006/relationships/image" Target="../media/image14.jpeg"/><Relationship Id="rId10" Type="http://schemas.openxmlformats.org/officeDocument/2006/relationships/image" Target="../media/image19.jpeg"/><Relationship Id="rId4" Type="http://schemas.openxmlformats.org/officeDocument/2006/relationships/image" Target="../media/image13.jpeg"/><Relationship Id="rId9" Type="http://schemas.openxmlformats.org/officeDocument/2006/relationships/image" Target="../media/image18.jpeg"/><Relationship Id="rId14" Type="http://schemas.openxmlformats.org/officeDocument/2006/relationships/image" Target="../media/image23.jpeg"/></Relationships>
</file>

<file path=ppt/slides/_rels/slide7.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7" name="表格 6"/>
          <p:cNvGraphicFramePr>
            <a:graphicFrameLocks noGrp="1"/>
          </p:cNvGraphicFramePr>
          <p:nvPr>
            <p:extLst>
              <p:ext uri="{D42A27DB-BD31-4B8C-83A1-F6EECF244321}">
                <p14:modId xmlns:p14="http://schemas.microsoft.com/office/powerpoint/2010/main" val="3438654836"/>
              </p:ext>
            </p:extLst>
          </p:nvPr>
        </p:nvGraphicFramePr>
        <p:xfrm>
          <a:off x="198419" y="1167454"/>
          <a:ext cx="6474941" cy="8320296"/>
        </p:xfrm>
        <a:graphic>
          <a:graphicData uri="http://schemas.openxmlformats.org/drawingml/2006/table">
            <a:tbl>
              <a:tblPr>
                <a:tableStyleId>{616DA210-FB5B-4158-B5E0-FEB733F419BA}</a:tableStyleId>
              </a:tblPr>
              <a:tblGrid>
                <a:gridCol w="630256">
                  <a:extLst>
                    <a:ext uri="{9D8B030D-6E8A-4147-A177-3AD203B41FA5}">
                      <a16:colId xmlns:a16="http://schemas.microsoft.com/office/drawing/2014/main" val="1834619947"/>
                    </a:ext>
                  </a:extLst>
                </a:gridCol>
                <a:gridCol w="1127125">
                  <a:extLst>
                    <a:ext uri="{9D8B030D-6E8A-4147-A177-3AD203B41FA5}">
                      <a16:colId xmlns:a16="http://schemas.microsoft.com/office/drawing/2014/main" val="3865216896"/>
                    </a:ext>
                  </a:extLst>
                </a:gridCol>
                <a:gridCol w="2146896">
                  <a:extLst>
                    <a:ext uri="{9D8B030D-6E8A-4147-A177-3AD203B41FA5}">
                      <a16:colId xmlns:a16="http://schemas.microsoft.com/office/drawing/2014/main" val="2932385183"/>
                    </a:ext>
                  </a:extLst>
                </a:gridCol>
                <a:gridCol w="968499">
                  <a:extLst>
                    <a:ext uri="{9D8B030D-6E8A-4147-A177-3AD203B41FA5}">
                      <a16:colId xmlns:a16="http://schemas.microsoft.com/office/drawing/2014/main" val="118498580"/>
                    </a:ext>
                  </a:extLst>
                </a:gridCol>
                <a:gridCol w="1602165">
                  <a:extLst>
                    <a:ext uri="{9D8B030D-6E8A-4147-A177-3AD203B41FA5}">
                      <a16:colId xmlns:a16="http://schemas.microsoft.com/office/drawing/2014/main" val="607341197"/>
                    </a:ext>
                  </a:extLst>
                </a:gridCol>
              </a:tblGrid>
              <a:tr h="381946">
                <a:tc gridSpan="2">
                  <a:txBody>
                    <a:bodyPr/>
                    <a:lstStyle/>
                    <a:p>
                      <a:pPr algn="ctr">
                        <a:lnSpc>
                          <a:spcPct val="150000"/>
                        </a:lnSpc>
                        <a:spcAft>
                          <a:spcPts val="0"/>
                        </a:spcAft>
                      </a:pPr>
                      <a:r>
                        <a:rPr lang="zh-TW" sz="1400" b="1" u="none" kern="12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單元</a:t>
                      </a:r>
                    </a:p>
                  </a:txBody>
                  <a:tcPr marL="11624" marR="11624" marT="0" marB="0" anchor="ctr">
                    <a:solidFill>
                      <a:schemeClr val="accent6">
                        <a:lumMod val="20000"/>
                        <a:lumOff val="80000"/>
                      </a:schemeClr>
                    </a:solidFill>
                  </a:tcPr>
                </a:tc>
                <a:tc hMerge="1">
                  <a:txBody>
                    <a:bodyPr/>
                    <a:lstStyle/>
                    <a:p>
                      <a:endParaRPr lang="zh-TW" altLang="en-US"/>
                    </a:p>
                  </a:txBody>
                  <a:tcPr/>
                </a:tc>
                <a:tc>
                  <a:txBody>
                    <a:bodyPr/>
                    <a:lstStyle/>
                    <a:p>
                      <a:pPr>
                        <a:lnSpc>
                          <a:spcPct val="150000"/>
                        </a:lnSpc>
                        <a:spcAft>
                          <a:spcPts val="0"/>
                        </a:spcAft>
                      </a:pPr>
                      <a:r>
                        <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T.</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環境與歷史</a:t>
                      </a:r>
                      <a:r>
                        <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 a.</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物種與文明</a:t>
                      </a:r>
                      <a:endPar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nSpc>
                          <a:spcPct val="150000"/>
                        </a:lnSpc>
                        <a:spcAft>
                          <a:spcPts val="0"/>
                        </a:spcAft>
                      </a:pP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歷</a:t>
                      </a:r>
                      <a:r>
                        <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Ta-</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Ⅴ</a:t>
                      </a:r>
                      <a:r>
                        <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大航海時代的物種交流與影響</a:t>
                      </a:r>
                      <a:endParaRPr lang="zh-TW" sz="1200" u="none" kern="1200" dirty="0">
                        <a:solidFill>
                          <a:schemeClr val="tx1"/>
                        </a:solidFill>
                        <a:effectLst/>
                        <a:latin typeface="微軟正黑體" panose="020B0604030504040204" pitchFamily="34" charset="-120"/>
                        <a:ea typeface="微軟正黑體" panose="020B0604030504040204" pitchFamily="34" charset="-120"/>
                        <a:cs typeface="+mn-cs"/>
                      </a:endParaRPr>
                    </a:p>
                  </a:txBody>
                  <a:tcPr marL="11624" marR="11624" marT="0" marB="0" anchor="ctr"/>
                </a:tc>
                <a:tc>
                  <a:txBody>
                    <a:bodyPr/>
                    <a:lstStyle/>
                    <a:p>
                      <a:pPr algn="ctr">
                        <a:lnSpc>
                          <a:spcPct val="1500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設計者</a:t>
                      </a:r>
                    </a:p>
                  </a:txBody>
                  <a:tcPr marL="11624" marR="11624" marT="0" marB="0" anchor="ctr"/>
                </a:tc>
                <a:tc>
                  <a:txBody>
                    <a:bodyPr/>
                    <a:lstStyle/>
                    <a:p>
                      <a:pPr>
                        <a:lnSpc>
                          <a:spcPct val="150000"/>
                        </a:lnSpc>
                      </a:pP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洪倖珠</a:t>
                      </a:r>
                      <a:endParaRPr lang="zh-TW" sz="1200" u="none" kern="1200" dirty="0">
                        <a:solidFill>
                          <a:schemeClr val="tx1"/>
                        </a:solidFill>
                        <a:effectLst/>
                        <a:latin typeface="微軟正黑體" panose="020B0604030504040204" pitchFamily="34" charset="-120"/>
                        <a:ea typeface="微軟正黑體" panose="020B0604030504040204" pitchFamily="34" charset="-120"/>
                        <a:cs typeface="+mn-cs"/>
                      </a:endParaRPr>
                    </a:p>
                  </a:txBody>
                  <a:tcPr marL="11624" marR="11624" marT="0" marB="0" anchor="ctr"/>
                </a:tc>
                <a:extLst>
                  <a:ext uri="{0D108BD9-81ED-4DB2-BD59-A6C34878D82A}">
                    <a16:rowId xmlns:a16="http://schemas.microsoft.com/office/drawing/2014/main" val="3069609542"/>
                  </a:ext>
                </a:extLst>
              </a:tr>
              <a:tr h="381000">
                <a:tc gridSpan="2">
                  <a:txBody>
                    <a:bodyPr/>
                    <a:lstStyle/>
                    <a:p>
                      <a:pPr algn="ctr">
                        <a:lnSpc>
                          <a:spcPct val="1500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南科考古館資料來源</a:t>
                      </a:r>
                    </a:p>
                  </a:txBody>
                  <a:tcPr marL="11624" marR="11624" marT="0" marB="0" anchor="ctr">
                    <a:solidFill>
                      <a:schemeClr val="accent6">
                        <a:lumMod val="20000"/>
                        <a:lumOff val="80000"/>
                      </a:schemeClr>
                    </a:solidFill>
                  </a:tcPr>
                </a:tc>
                <a:tc hMerge="1">
                  <a:txBody>
                    <a:bodyPr/>
                    <a:lstStyle/>
                    <a:p>
                      <a:endParaRPr lang="zh-TW" altLang="en-US"/>
                    </a:p>
                  </a:txBody>
                  <a:tcPr/>
                </a:tc>
                <a:tc gridSpan="3">
                  <a:txBody>
                    <a:bodyPr/>
                    <a:lstStyle/>
                    <a:p>
                      <a:pPr marL="0" indent="0" algn="just">
                        <a:lnSpc>
                          <a:spcPct val="150000"/>
                        </a:lnSpc>
                        <a:buFont typeface="Wingdings" panose="05000000000000000000" pitchFamily="2" charset="2"/>
                        <a:buChar char="ü"/>
                      </a:pP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《南科的古文明》，臧振華</a:t>
                      </a:r>
                      <a:r>
                        <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李匡悌，國立臺灣史前文化博物館，</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民</a:t>
                      </a:r>
                      <a:endPar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0" indent="0" algn="just">
                        <a:lnSpc>
                          <a:spcPct val="150000"/>
                        </a:lnSpc>
                        <a:buFont typeface="Wingdings" panose="05000000000000000000" pitchFamily="2" charset="2"/>
                        <a:buNone/>
                      </a:pPr>
                      <a:r>
                        <a:rPr lang="zh-TW" altLang="en-US" sz="1200" u="none"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國</a:t>
                      </a:r>
                      <a:r>
                        <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102</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年</a:t>
                      </a:r>
                      <a:r>
                        <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12</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月。</a:t>
                      </a:r>
                      <a:endPar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0" indent="0" algn="just">
                        <a:lnSpc>
                          <a:spcPct val="150000"/>
                        </a:lnSpc>
                        <a:buFont typeface="Wingdings" panose="05000000000000000000" pitchFamily="2" charset="2"/>
                        <a:buChar char="ü"/>
                      </a:pP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《遠古臺灣的故事：認識臺灣的史前文化》，呂理政，南天書局</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0" indent="0" algn="just">
                        <a:lnSpc>
                          <a:spcPct val="150000"/>
                        </a:lnSpc>
                        <a:buFont typeface="Wingdings" panose="05000000000000000000" pitchFamily="2" charset="2"/>
                        <a:buNone/>
                      </a:pPr>
                      <a:r>
                        <a:rPr lang="zh-TW" altLang="en-US" sz="1200" u="none"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1998</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0" indent="0" algn="just">
                        <a:lnSpc>
                          <a:spcPct val="150000"/>
                        </a:lnSpc>
                        <a:buFont typeface="Wingdings" panose="05000000000000000000" pitchFamily="2" charset="2"/>
                        <a:buChar char="ü"/>
                      </a:pP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《典藏台灣史─史前人群與文化》，</a:t>
                      </a:r>
                      <a:r>
                        <a:rPr lang="zh-TW" altLang="en-US" sz="1200" u="none" kern="1200" dirty="0" smtClean="0">
                          <a:solidFill>
                            <a:schemeClr val="tx1"/>
                          </a:solidFill>
                          <a:effectLst/>
                          <a:latin typeface="微軟正黑體" panose="020B0604030504040204" pitchFamily="34" charset="-120"/>
                          <a:ea typeface="微軟正黑體" panose="020B0604030504040204" pitchFamily="34" charset="-120"/>
                          <a:cs typeface="+mn-cs"/>
                        </a:rPr>
                        <a:t>劉益昌</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200" u="none" kern="1200" dirty="0" smtClean="0">
                          <a:solidFill>
                            <a:schemeClr val="tx1"/>
                          </a:solidFill>
                          <a:effectLst/>
                          <a:latin typeface="微軟正黑體" panose="020B0604030504040204" pitchFamily="34" charset="-120"/>
                          <a:ea typeface="微軟正黑體" panose="020B0604030504040204" pitchFamily="34" charset="-120"/>
                          <a:cs typeface="+mn-cs"/>
                        </a:rPr>
                        <a:t>玉山村</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2019</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p>
                  </a:txBody>
                  <a:tcPr marL="11624" marR="11624"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168803548"/>
                  </a:ext>
                </a:extLst>
              </a:tr>
              <a:tr h="381000">
                <a:tc gridSpan="2">
                  <a:txBody>
                    <a:bodyPr/>
                    <a:lstStyle/>
                    <a:p>
                      <a:pPr algn="ctr">
                        <a:lnSpc>
                          <a:spcPct val="150000"/>
                        </a:lnSpc>
                        <a:spcAft>
                          <a:spcPts val="0"/>
                        </a:spcAft>
                      </a:pPr>
                      <a:r>
                        <a:rPr lang="zh-TW" altLang="en-US" sz="1400" b="1" kern="100"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設計形式</a:t>
                      </a:r>
                      <a:endPar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11624" marR="11624" marT="0" marB="0" anchor="ctr">
                    <a:solidFill>
                      <a:schemeClr val="accent6">
                        <a:lumMod val="20000"/>
                        <a:lumOff val="80000"/>
                      </a:schemeClr>
                    </a:solidFill>
                  </a:tcPr>
                </a:tc>
                <a:tc hMerge="1">
                  <a:txBody>
                    <a:bodyPr/>
                    <a:lstStyle/>
                    <a:p>
                      <a:endParaRPr lang="zh-TW" altLang="en-US"/>
                    </a:p>
                  </a:txBody>
                  <a:tcPr/>
                </a:tc>
                <a:tc gridSpan="3">
                  <a:txBody>
                    <a:bodyPr/>
                    <a:lstStyle/>
                    <a:p>
                      <a:pPr>
                        <a:lnSpc>
                          <a:spcPct val="150000"/>
                        </a:lnSpc>
                        <a:spcBef>
                          <a:spcPts val="1200"/>
                        </a:spcBef>
                        <a:spcAft>
                          <a:spcPts val="1200"/>
                        </a:spcAft>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高三歷史─加深加廣課程</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南科考古館資料融入教材，課本頁首引起動機教案</a:t>
                      </a:r>
                      <a:endParaRPr lang="zh-TW" sz="1200" kern="100" dirty="0">
                        <a:effectLst/>
                        <a:latin typeface="微軟正黑體" panose="020B0604030504040204" pitchFamily="34" charset="-120"/>
                        <a:ea typeface="微軟正黑體" panose="020B0604030504040204" pitchFamily="34" charset="-120"/>
                      </a:endParaRPr>
                    </a:p>
                  </a:txBody>
                  <a:tcPr marL="11624" marR="11624"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655210700"/>
                  </a:ext>
                </a:extLst>
              </a:tr>
              <a:tr h="1701919">
                <a:tc gridSpan="2">
                  <a:txBody>
                    <a:bodyPr/>
                    <a:lstStyle/>
                    <a:p>
                      <a:pPr algn="ctr">
                        <a:lnSpc>
                          <a:spcPct val="1500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設計理念簡介</a:t>
                      </a:r>
                    </a:p>
                  </a:txBody>
                  <a:tcPr marL="11624" marR="11624" marT="0" marB="0" anchor="ctr">
                    <a:solidFill>
                      <a:schemeClr val="accent6">
                        <a:lumMod val="20000"/>
                        <a:lumOff val="80000"/>
                      </a:schemeClr>
                    </a:solidFill>
                  </a:tcPr>
                </a:tc>
                <a:tc hMerge="1">
                  <a:txBody>
                    <a:bodyPr/>
                    <a:lstStyle/>
                    <a:p>
                      <a:endParaRPr lang="zh-TW" altLang="en-US"/>
                    </a:p>
                  </a:txBody>
                  <a:tcPr/>
                </a:tc>
                <a:tc gridSpan="3">
                  <a:txBody>
                    <a:bodyPr/>
                    <a:lstStyle/>
                    <a:p>
                      <a:pPr lvl="0">
                        <a:lnSpc>
                          <a:spcPct val="15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一、</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利用南科考古館研究資料帶入物種與文明課程中。</a:t>
                      </a:r>
                    </a:p>
                    <a:p>
                      <a:pPr lvl="0">
                        <a:lnSpc>
                          <a:spcPct val="15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二、</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考古相關圖片資料應用農業、生活器具、飾品文化。</a:t>
                      </a:r>
                    </a:p>
                    <a:p>
                      <a:pPr lvl="0" algn="just">
                        <a:lnSpc>
                          <a:spcPct val="15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三、</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透過相關器物圖片表現臺灣海島型文化與外界交流帶入的器物</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對</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0" algn="just">
                        <a:lnSpc>
                          <a:spcPct val="15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臺灣島</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內的影響。</a:t>
                      </a:r>
                    </a:p>
                    <a:p>
                      <a:pPr>
                        <a:lnSpc>
                          <a:spcPct val="15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四、</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透過史前文化器物的認識使同學了解人類在史前器物上的使用。</a:t>
                      </a:r>
                      <a:endParaRPr lang="zh-TW" sz="1200" kern="100" dirty="0">
                        <a:effectLst/>
                        <a:latin typeface="微軟正黑體" panose="020B0604030504040204" pitchFamily="34" charset="-120"/>
                        <a:ea typeface="微軟正黑體" panose="020B0604030504040204" pitchFamily="34" charset="-120"/>
                      </a:endParaRPr>
                    </a:p>
                  </a:txBody>
                  <a:tcPr marL="11624" marR="11624" marT="0" marB="0" anchor="ctr"/>
                </a:tc>
                <a:tc hMerge="1">
                  <a:txBody>
                    <a:bodyPr/>
                    <a:lstStyle/>
                    <a:p>
                      <a:endParaRPr lang="zh-TW" altLang="en-US"/>
                    </a:p>
                  </a:txBody>
                  <a:tcPr/>
                </a:tc>
                <a:tc hMerge="1">
                  <a:txBody>
                    <a:bodyPr/>
                    <a:lstStyle/>
                    <a:p>
                      <a:endParaRPr lang="zh-TW" altLang="en-US" dirty="0"/>
                    </a:p>
                  </a:txBody>
                  <a:tcPr/>
                </a:tc>
                <a:extLst>
                  <a:ext uri="{0D108BD9-81ED-4DB2-BD59-A6C34878D82A}">
                    <a16:rowId xmlns:a16="http://schemas.microsoft.com/office/drawing/2014/main" val="1099762605"/>
                  </a:ext>
                </a:extLst>
              </a:tr>
              <a:tr h="414013">
                <a:tc gridSpan="5">
                  <a:txBody>
                    <a:bodyPr/>
                    <a:lstStyle/>
                    <a:p>
                      <a:pPr algn="ctr">
                        <a:lnSpc>
                          <a:spcPts val="18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教學活動設計</a:t>
                      </a:r>
                    </a:p>
                  </a:txBody>
                  <a:tcPr marL="11624" marR="11624" marT="0" marB="0" anchor="ctr">
                    <a:solidFill>
                      <a:schemeClr val="accent6">
                        <a:lumMod val="60000"/>
                        <a:lumOff val="40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dirty="0"/>
                    </a:p>
                  </a:txBody>
                  <a:tcPr/>
                </a:tc>
                <a:tc hMerge="1">
                  <a:txBody>
                    <a:bodyPr/>
                    <a:lstStyle/>
                    <a:p>
                      <a:endParaRPr lang="zh-TW" altLang="en-US"/>
                    </a:p>
                  </a:txBody>
                  <a:tcPr/>
                </a:tc>
                <a:extLst>
                  <a:ext uri="{0D108BD9-81ED-4DB2-BD59-A6C34878D82A}">
                    <a16:rowId xmlns:a16="http://schemas.microsoft.com/office/drawing/2014/main" val="554129287"/>
                  </a:ext>
                </a:extLst>
              </a:tr>
              <a:tr h="1871160">
                <a:tc rowSpan="2">
                  <a:txBody>
                    <a:bodyPr/>
                    <a:lstStyle/>
                    <a:p>
                      <a:pPr algn="ctr">
                        <a:lnSpc>
                          <a:spcPts val="18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核心</a:t>
                      </a:r>
                    </a:p>
                    <a:p>
                      <a:pPr algn="ctr">
                        <a:lnSpc>
                          <a:spcPts val="18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素養</a:t>
                      </a:r>
                    </a:p>
                  </a:txBody>
                  <a:tcPr marL="11624" marR="11624" marT="0" marB="0" anchor="ctr">
                    <a:solidFill>
                      <a:schemeClr val="accent6">
                        <a:lumMod val="20000"/>
                        <a:lumOff val="80000"/>
                      </a:schemeClr>
                    </a:solidFill>
                  </a:tcPr>
                </a:tc>
                <a:tc>
                  <a:txBody>
                    <a:bodyPr/>
                    <a:lstStyle/>
                    <a:p>
                      <a:pPr algn="ctr">
                        <a:lnSpc>
                          <a:spcPct val="150000"/>
                        </a:lnSpc>
                        <a:spcAft>
                          <a:spcPts val="0"/>
                        </a:spcAft>
                      </a:pPr>
                      <a:r>
                        <a:rPr lang="zh-TW" sz="1200" kern="100" dirty="0">
                          <a:effectLst/>
                          <a:latin typeface="微軟正黑體" panose="020B0604030504040204" pitchFamily="34" charset="-120"/>
                          <a:ea typeface="微軟正黑體" panose="020B0604030504040204" pitchFamily="34" charset="-120"/>
                        </a:rPr>
                        <a:t>總綱核心素養</a:t>
                      </a:r>
                    </a:p>
                  </a:txBody>
                  <a:tcPr marL="11624" marR="11624" marT="0" marB="0" anchor="ctr"/>
                </a:tc>
                <a:tc gridSpan="3">
                  <a:txBody>
                    <a:bodyPr/>
                    <a:lstStyle/>
                    <a:p>
                      <a:pPr marL="0" algn="l" defTabSz="685800" rtl="0" eaLnBrk="1" latinLnBrk="0" hangingPunct="1">
                        <a:lnSpc>
                          <a:spcPct val="15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A1</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身心素質與自我精進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A2</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系統思考與解決問題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A3</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規劃執行與創新應變</a:t>
                      </a:r>
                    </a:p>
                    <a:p>
                      <a:pPr marL="0" algn="l" defTabSz="685800" rtl="0" eaLnBrk="1" latinLnBrk="0" hangingPunct="1">
                        <a:lnSpc>
                          <a:spcPct val="15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B1</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符號運用與溝通表達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B2</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科技資訊與媒體素養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B3</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藝術涵養與美感素養</a:t>
                      </a:r>
                    </a:p>
                    <a:p>
                      <a:pPr marL="0" algn="l" defTabSz="685800" rtl="0" eaLnBrk="1" latinLnBrk="0" hangingPunct="1">
                        <a:lnSpc>
                          <a:spcPct val="15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C1</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道德實踐與公民意識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C2</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人際關係與團隊合作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C3</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多元文化與國際理解</a:t>
                      </a:r>
                      <a:endParaRPr lang="zh-TW" sz="1200" kern="1200" dirty="0">
                        <a:solidFill>
                          <a:schemeClr val="tx1"/>
                        </a:solidFill>
                        <a:effectLst/>
                        <a:latin typeface="微軟正黑體" panose="020B0604030504040204" pitchFamily="34" charset="-120"/>
                        <a:ea typeface="微軟正黑體" panose="020B0604030504040204" pitchFamily="34" charset="-120"/>
                        <a:cs typeface="+mn-cs"/>
                      </a:endParaRPr>
                    </a:p>
                  </a:txBody>
                  <a:tcPr marL="11624" marR="11624"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4088439770"/>
                  </a:ext>
                </a:extLst>
              </a:tr>
              <a:tr h="716031">
                <a:tc vMerge="1">
                  <a:txBody>
                    <a:bodyPr/>
                    <a:lstStyle/>
                    <a:p>
                      <a:endParaRPr lang="zh-TW" altLang="en-US"/>
                    </a:p>
                  </a:txBody>
                  <a:tcPr/>
                </a:tc>
                <a:tc>
                  <a:txBody>
                    <a:bodyPr/>
                    <a:lstStyle/>
                    <a:p>
                      <a:pPr algn="ctr">
                        <a:lnSpc>
                          <a:spcPct val="150000"/>
                        </a:lnSpc>
                        <a:spcAft>
                          <a:spcPts val="0"/>
                        </a:spcAft>
                      </a:pPr>
                      <a:r>
                        <a:rPr lang="zh-TW" sz="1200" kern="100" dirty="0">
                          <a:effectLst/>
                          <a:latin typeface="微軟正黑體" panose="020B0604030504040204" pitchFamily="34" charset="-120"/>
                          <a:ea typeface="微軟正黑體" panose="020B0604030504040204" pitchFamily="34" charset="-120"/>
                        </a:rPr>
                        <a:t>社會</a:t>
                      </a:r>
                      <a:r>
                        <a:rPr lang="zh-TW" sz="1200" kern="100" dirty="0" smtClean="0">
                          <a:effectLst/>
                          <a:latin typeface="微軟正黑體" panose="020B0604030504040204" pitchFamily="34" charset="-120"/>
                          <a:ea typeface="微軟正黑體" panose="020B0604030504040204" pitchFamily="34" charset="-120"/>
                        </a:rPr>
                        <a:t>領域</a:t>
                      </a: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ct val="150000"/>
                        </a:lnSpc>
                        <a:spcAft>
                          <a:spcPts val="0"/>
                        </a:spcAft>
                      </a:pPr>
                      <a:r>
                        <a:rPr lang="zh-TW" sz="1200" kern="100" dirty="0" smtClean="0">
                          <a:effectLst/>
                          <a:latin typeface="微軟正黑體" panose="020B0604030504040204" pitchFamily="34" charset="-120"/>
                          <a:ea typeface="微軟正黑體" panose="020B0604030504040204" pitchFamily="34" charset="-120"/>
                        </a:rPr>
                        <a:t>核心</a:t>
                      </a:r>
                      <a:r>
                        <a:rPr lang="zh-TW" sz="1200" kern="100" dirty="0">
                          <a:effectLst/>
                          <a:latin typeface="微軟正黑體" panose="020B0604030504040204" pitchFamily="34" charset="-120"/>
                          <a:ea typeface="微軟正黑體" panose="020B0604030504040204" pitchFamily="34" charset="-120"/>
                        </a:rPr>
                        <a:t>素養</a:t>
                      </a:r>
                    </a:p>
                  </a:txBody>
                  <a:tcPr marL="11624" marR="11624" marT="0" marB="0" anchor="ctr"/>
                </a:tc>
                <a:tc gridSpan="3">
                  <a:txBody>
                    <a:bodyPr/>
                    <a:lstStyle/>
                    <a:p>
                      <a:pPr marL="0" algn="l" defTabSz="685800" rtl="0" eaLnBrk="1" latinLnBrk="0" hangingPunct="1">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歷</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Ta-Ⅴ-1</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大航海時代的物種交流與影響。</a:t>
                      </a:r>
                    </a:p>
                    <a:p>
                      <a:pPr marL="0" algn="l" defTabSz="685800" rtl="0" eaLnBrk="1" latinLnBrk="0" hangingPunct="1">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歷</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Ta-Ⅴ-2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育種技術與人類社會。</a:t>
                      </a:r>
                      <a:endParaRPr lang="zh-TW" sz="1200" kern="1200" dirty="0">
                        <a:solidFill>
                          <a:schemeClr val="tx1"/>
                        </a:solidFill>
                        <a:effectLst/>
                        <a:latin typeface="微軟正黑體" panose="020B0604030504040204" pitchFamily="34" charset="-120"/>
                        <a:ea typeface="微軟正黑體" panose="020B0604030504040204" pitchFamily="34" charset="-120"/>
                        <a:cs typeface="+mn-cs"/>
                      </a:endParaRPr>
                    </a:p>
                  </a:txBody>
                  <a:tcPr marL="11624" marR="11624" marT="0" marB="0" anchor="ctr"/>
                </a:tc>
                <a:tc hMerge="1">
                  <a:txBody>
                    <a:bodyPr/>
                    <a:lstStyle/>
                    <a:p>
                      <a:endParaRPr lang="zh-TW" altLang="en-US"/>
                    </a:p>
                  </a:txBody>
                  <a:tcPr/>
                </a:tc>
                <a:tc hMerge="1">
                  <a:txBody>
                    <a:bodyPr/>
                    <a:lstStyle/>
                    <a:p>
                      <a:endParaRPr lang="zh-TW" altLang="en-US" dirty="0"/>
                    </a:p>
                  </a:txBody>
                  <a:tcPr/>
                </a:tc>
                <a:extLst>
                  <a:ext uri="{0D108BD9-81ED-4DB2-BD59-A6C34878D82A}">
                    <a16:rowId xmlns:a16="http://schemas.microsoft.com/office/drawing/2014/main" val="760796446"/>
                  </a:ext>
                </a:extLst>
              </a:tr>
              <a:tr h="445777">
                <a:tc rowSpan="2">
                  <a:txBody>
                    <a:bodyPr/>
                    <a:lstStyle/>
                    <a:p>
                      <a:pPr marL="0" algn="ctr" defTabSz="685800" rtl="0" eaLnBrk="1" latinLnBrk="0" hangingPunct="1">
                        <a:lnSpc>
                          <a:spcPct val="1500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大概念</a:t>
                      </a:r>
                      <a:endParaRPr 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solidFill>
                      <a:schemeClr val="accent6">
                        <a:lumMod val="20000"/>
                        <a:lumOff val="80000"/>
                      </a:schemeClr>
                    </a:solidFill>
                  </a:tcPr>
                </a:tc>
                <a:tc>
                  <a:txBody>
                    <a:bodyPr/>
                    <a:lstStyle/>
                    <a:p>
                      <a:pPr algn="ctr">
                        <a:lnSpc>
                          <a:spcPts val="1800"/>
                        </a:lnSpc>
                        <a:spcAft>
                          <a:spcPts val="0"/>
                        </a:spcAft>
                      </a:pPr>
                      <a:r>
                        <a:rPr lang="zh-TW" sz="1200" kern="100" dirty="0">
                          <a:effectLst/>
                          <a:latin typeface="微軟正黑體" panose="020B0604030504040204" pitchFamily="34" charset="-120"/>
                          <a:ea typeface="微軟正黑體" panose="020B0604030504040204" pitchFamily="34" charset="-120"/>
                        </a:rPr>
                        <a:t>核心概念</a:t>
                      </a:r>
                    </a:p>
                  </a:txBody>
                  <a:tcPr marL="5502" marR="5502" marT="0" marB="0" anchor="ctr"/>
                </a:tc>
                <a:tc gridSpan="3">
                  <a:txBody>
                    <a:bodyPr/>
                    <a:lstStyle/>
                    <a:p>
                      <a:pPr marL="0" algn="l" defTabSz="685800" rtl="0" eaLnBrk="1" latinLnBrk="0" hangingPunct="1">
                        <a:lnSpc>
                          <a:spcPct val="150000"/>
                        </a:lnSpc>
                        <a:spcAft>
                          <a:spcPts val="0"/>
                        </a:spcAft>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差異</a:t>
                      </a:r>
                      <a:r>
                        <a:rPr lang="zh-TW" sz="1200" kern="1200" dirty="0">
                          <a:solidFill>
                            <a:schemeClr val="tx1"/>
                          </a:solidFill>
                          <a:effectLst/>
                          <a:latin typeface="微軟正黑體" panose="020B0604030504040204" pitchFamily="34" charset="-120"/>
                          <a:ea typeface="微軟正黑體" panose="020B0604030504040204" pitchFamily="34" charset="-120"/>
                          <a:cs typeface="+mn-cs"/>
                        </a:rPr>
                        <a:t>與多元</a:t>
                      </a:r>
                      <a:r>
                        <a:rPr lang="en-US" sz="1200" kern="1200" dirty="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選擇</a:t>
                      </a:r>
                      <a:r>
                        <a:rPr lang="zh-TW" sz="1200" kern="1200" dirty="0">
                          <a:solidFill>
                            <a:schemeClr val="tx1"/>
                          </a:solidFill>
                          <a:effectLst/>
                          <a:latin typeface="微軟正黑體" panose="020B0604030504040204" pitchFamily="34" charset="-120"/>
                          <a:ea typeface="微軟正黑體" panose="020B0604030504040204" pitchFamily="34" charset="-120"/>
                          <a:cs typeface="+mn-cs"/>
                        </a:rPr>
                        <a:t>與責任</a:t>
                      </a:r>
                      <a:r>
                        <a:rPr lang="en-US" sz="1200" kern="1200" dirty="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互動</a:t>
                      </a:r>
                      <a:r>
                        <a:rPr lang="zh-TW" sz="1200" kern="1200" dirty="0">
                          <a:solidFill>
                            <a:schemeClr val="tx1"/>
                          </a:solidFill>
                          <a:effectLst/>
                          <a:latin typeface="微軟正黑體" panose="020B0604030504040204" pitchFamily="34" charset="-120"/>
                          <a:ea typeface="微軟正黑體" panose="020B0604030504040204" pitchFamily="34" charset="-120"/>
                          <a:cs typeface="+mn-cs"/>
                        </a:rPr>
                        <a:t>與關聯</a:t>
                      </a:r>
                      <a:r>
                        <a:rPr lang="en-US" sz="1200" kern="1200" dirty="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變遷</a:t>
                      </a:r>
                      <a:r>
                        <a:rPr lang="zh-TW" sz="1200" kern="1200" dirty="0">
                          <a:solidFill>
                            <a:schemeClr val="tx1"/>
                          </a:solidFill>
                          <a:effectLst/>
                          <a:latin typeface="微軟正黑體" panose="020B0604030504040204" pitchFamily="34" charset="-120"/>
                          <a:ea typeface="微軟正黑體" panose="020B0604030504040204" pitchFamily="34" charset="-120"/>
                          <a:cs typeface="+mn-cs"/>
                        </a:rPr>
                        <a:t>與</a:t>
                      </a:r>
                      <a:r>
                        <a:rPr 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因果</a:t>
                      </a:r>
                      <a:endParaRPr lang="zh-TW" sz="1200" kern="1200" dirty="0">
                        <a:solidFill>
                          <a:schemeClr val="tx1"/>
                        </a:solidFill>
                        <a:effectLst/>
                        <a:latin typeface="微軟正黑體" panose="020B0604030504040204" pitchFamily="34" charset="-120"/>
                        <a:ea typeface="微軟正黑體" panose="020B0604030504040204" pitchFamily="34" charset="-120"/>
                        <a:cs typeface="+mn-cs"/>
                      </a:endParaRPr>
                    </a:p>
                  </a:txBody>
                  <a:tcPr marL="5502" marR="5502" marT="0" marB="0" anchor="ctr"/>
                </a:tc>
                <a:tc hMerge="1">
                  <a:txBody>
                    <a:bodyPr/>
                    <a:lstStyle/>
                    <a:p>
                      <a:endParaRPr lang="zh-TW" altLang="en-US"/>
                    </a:p>
                  </a:txBody>
                  <a:tcPr/>
                </a:tc>
                <a:tc hMerge="1">
                  <a:txBody>
                    <a:bodyPr/>
                    <a:lstStyle/>
                    <a:p>
                      <a:pPr marL="0" algn="ctr" defTabSz="685800" rtl="0" eaLnBrk="1" latinLnBrk="0" hangingPunct="1">
                        <a:lnSpc>
                          <a:spcPct val="150000"/>
                        </a:lnSpc>
                        <a:spcAft>
                          <a:spcPts val="0"/>
                        </a:spcAft>
                      </a:pPr>
                      <a:endParaRPr 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tc>
                <a:extLst>
                  <a:ext uri="{0D108BD9-81ED-4DB2-BD59-A6C34878D82A}">
                    <a16:rowId xmlns:a16="http://schemas.microsoft.com/office/drawing/2014/main" val="3632829730"/>
                  </a:ext>
                </a:extLst>
              </a:tr>
              <a:tr h="428196">
                <a:tc vMerge="1">
                  <a:txBody>
                    <a:bodyPr/>
                    <a:lstStyle/>
                    <a:p>
                      <a:pPr marL="0" algn="ctr" defTabSz="685800" rtl="0" eaLnBrk="1" latinLnBrk="0" hangingPunct="1">
                        <a:lnSpc>
                          <a:spcPct val="150000"/>
                        </a:lnSpc>
                        <a:spcAft>
                          <a:spcPts val="0"/>
                        </a:spcAft>
                      </a:pPr>
                      <a:endParaRPr 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solidFill>
                      <a:schemeClr val="bg2"/>
                    </a:solidFill>
                  </a:tcPr>
                </a:tc>
                <a:tc>
                  <a:txBody>
                    <a:bodyPr/>
                    <a:lstStyle/>
                    <a:p>
                      <a:pPr algn="ctr">
                        <a:lnSpc>
                          <a:spcPts val="1800"/>
                        </a:lnSpc>
                        <a:spcAft>
                          <a:spcPts val="0"/>
                        </a:spcAft>
                      </a:pPr>
                      <a:r>
                        <a:rPr lang="zh-TW" altLang="en-US" sz="1200" kern="100" dirty="0" smtClean="0">
                          <a:effectLst/>
                          <a:latin typeface="微軟正黑體" panose="020B0604030504040204" pitchFamily="34" charset="-120"/>
                          <a:ea typeface="微軟正黑體" panose="020B0604030504040204" pitchFamily="34" charset="-120"/>
                        </a:rPr>
                        <a:t>學科特性</a:t>
                      </a:r>
                      <a:endParaRPr lang="zh-TW" sz="1200" kern="100" dirty="0">
                        <a:effectLst/>
                        <a:latin typeface="微軟正黑體" panose="020B0604030504040204" pitchFamily="34" charset="-120"/>
                        <a:ea typeface="微軟正黑體" panose="020B0604030504040204" pitchFamily="34" charset="-120"/>
                      </a:endParaRPr>
                    </a:p>
                  </a:txBody>
                  <a:tcPr marL="5502" marR="5502" marT="0" marB="0" anchor="ctr"/>
                </a:tc>
                <a:tc gridSpan="3">
                  <a:txBody>
                    <a:bodyPr/>
                    <a:lstStyle/>
                    <a:p>
                      <a:pPr marL="0" algn="l" defTabSz="685800" rtl="0" eaLnBrk="1" latinLnBrk="0" hangingPunct="1">
                        <a:lnSpc>
                          <a:spcPct val="150000"/>
                        </a:lnSpc>
                        <a:spcAft>
                          <a:spcPts val="0"/>
                        </a:spcAft>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時序變遷</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歷史理解 </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歷史解釋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史料證據</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2" panose="05020102010507070707" pitchFamily="18" charset="2"/>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實作與參與</a:t>
                      </a:r>
                      <a:endParaRPr lang="zh-TW" sz="1200" kern="1200" dirty="0">
                        <a:solidFill>
                          <a:schemeClr val="tx1"/>
                        </a:solidFill>
                        <a:effectLst/>
                        <a:latin typeface="微軟正黑體" panose="020B0604030504040204" pitchFamily="34" charset="-120"/>
                        <a:ea typeface="微軟正黑體" panose="020B0604030504040204" pitchFamily="34" charset="-120"/>
                        <a:cs typeface="+mn-cs"/>
                      </a:endParaRPr>
                    </a:p>
                  </a:txBody>
                  <a:tcPr marL="5502" marR="5502" marT="0" marB="0" anchor="ctr"/>
                </a:tc>
                <a:tc hMerge="1">
                  <a:txBody>
                    <a:bodyPr/>
                    <a:lstStyle/>
                    <a:p>
                      <a:endParaRPr lang="zh-TW" altLang="en-US"/>
                    </a:p>
                  </a:txBody>
                  <a:tcPr/>
                </a:tc>
                <a:tc hMerge="1">
                  <a:txBody>
                    <a:bodyPr/>
                    <a:lstStyle/>
                    <a:p>
                      <a:endParaRPr lang="zh-TW" altLang="en-US" dirty="0"/>
                    </a:p>
                  </a:txBody>
                  <a:tcPr/>
                </a:tc>
                <a:extLst>
                  <a:ext uri="{0D108BD9-81ED-4DB2-BD59-A6C34878D82A}">
                    <a16:rowId xmlns:a16="http://schemas.microsoft.com/office/drawing/2014/main" val="80473838"/>
                  </a:ext>
                </a:extLst>
              </a:tr>
            </a:tbl>
          </a:graphicData>
        </a:graphic>
      </p:graphicFrame>
      <p:sp>
        <p:nvSpPr>
          <p:cNvPr id="8" name="文字方塊 7"/>
          <p:cNvSpPr txBox="1"/>
          <p:nvPr/>
        </p:nvSpPr>
        <p:spPr>
          <a:xfrm>
            <a:off x="688983" y="711625"/>
            <a:ext cx="5489395" cy="369332"/>
          </a:xfrm>
          <a:prstGeom prst="rect">
            <a:avLst/>
          </a:prstGeom>
          <a:noFill/>
        </p:spPr>
        <p:txBody>
          <a:bodyPr wrap="square" rtlCol="0">
            <a:spAutoFit/>
          </a:bodyPr>
          <a:lstStyle/>
          <a:p>
            <a:r>
              <a:rPr lang="zh-TW" altLang="zh-TW" b="1" dirty="0">
                <a:latin typeface="微軟正黑體" panose="020B0604030504040204" pitchFamily="34" charset="-120"/>
                <a:ea typeface="微軟正黑體" panose="020B0604030504040204" pitchFamily="34" charset="-120"/>
              </a:rPr>
              <a:t>南科考古館資源融入高</a:t>
            </a:r>
            <a:r>
              <a:rPr lang="zh-TW" altLang="zh-TW" b="1" dirty="0" smtClean="0">
                <a:latin typeface="微軟正黑體" panose="020B0604030504040204" pitchFamily="34" charset="-120"/>
                <a:ea typeface="微軟正黑體" panose="020B0604030504040204" pitchFamily="34" charset="-120"/>
              </a:rPr>
              <a:t>三教學設計</a:t>
            </a:r>
            <a:r>
              <a:rPr lang="en-US" altLang="zh-TW" b="1" dirty="0" smtClean="0">
                <a:latin typeface="微軟正黑體" panose="020B0604030504040204" pitchFamily="34" charset="-120"/>
                <a:ea typeface="微軟正黑體" panose="020B0604030504040204" pitchFamily="34" charset="-120"/>
              </a:rPr>
              <a:t>--【</a:t>
            </a:r>
            <a:r>
              <a:rPr lang="zh-TW" altLang="en-US" b="1" dirty="0" smtClean="0">
                <a:latin typeface="微軟正黑體" panose="020B0604030504040204" pitchFamily="34" charset="-120"/>
                <a:ea typeface="微軟正黑體" panose="020B0604030504040204" pitchFamily="34" charset="-120"/>
              </a:rPr>
              <a:t>環境與歷史</a:t>
            </a:r>
            <a:r>
              <a:rPr lang="en-US" altLang="zh-TW" b="1" dirty="0" smtClean="0">
                <a:latin typeface="微軟正黑體" panose="020B0604030504040204" pitchFamily="34" charset="-120"/>
                <a:ea typeface="微軟正黑體" panose="020B0604030504040204" pitchFamily="34" charset="-120"/>
              </a:rPr>
              <a:t>】</a:t>
            </a: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6212118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5" name="表格 4"/>
          <p:cNvGraphicFramePr>
            <a:graphicFrameLocks noGrp="1"/>
          </p:cNvGraphicFramePr>
          <p:nvPr>
            <p:extLst>
              <p:ext uri="{D42A27DB-BD31-4B8C-83A1-F6EECF244321}">
                <p14:modId xmlns:p14="http://schemas.microsoft.com/office/powerpoint/2010/main" val="3541397610"/>
              </p:ext>
            </p:extLst>
          </p:nvPr>
        </p:nvGraphicFramePr>
        <p:xfrm>
          <a:off x="190331" y="1024769"/>
          <a:ext cx="6491119" cy="8443081"/>
        </p:xfrm>
        <a:graphic>
          <a:graphicData uri="http://schemas.openxmlformats.org/drawingml/2006/table">
            <a:tbl>
              <a:tblPr>
                <a:tableStyleId>{5940675A-B579-460E-94D1-54222C63F5DA}</a:tableStyleId>
              </a:tblPr>
              <a:tblGrid>
                <a:gridCol w="6491119">
                  <a:extLst>
                    <a:ext uri="{9D8B030D-6E8A-4147-A177-3AD203B41FA5}">
                      <a16:colId xmlns:a16="http://schemas.microsoft.com/office/drawing/2014/main" val="2280100236"/>
                    </a:ext>
                  </a:extLst>
                </a:gridCol>
              </a:tblGrid>
              <a:tr h="8443081">
                <a:tc>
                  <a:txBody>
                    <a:bodyPr/>
                    <a:lstStyle/>
                    <a:p>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gn="just">
                        <a:lnSpc>
                          <a:spcPct val="20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endParaRPr lang="en-US" altLang="zh-TW" sz="1200" kern="1200" dirty="0" smtClean="0">
                        <a:solidFill>
                          <a:schemeClr val="tx1"/>
                        </a:solidFill>
                        <a:effectLst/>
                        <a:latin typeface="+mn-lt"/>
                        <a:ea typeface="+mn-ea"/>
                        <a:cs typeface="+mn-cs"/>
                      </a:endParaRPr>
                    </a:p>
                  </a:txBody>
                  <a:tcPr marL="5502" marR="5502" marT="0" marB="0"/>
                </a:tc>
                <a:extLst>
                  <a:ext uri="{0D108BD9-81ED-4DB2-BD59-A6C34878D82A}">
                    <a16:rowId xmlns:a16="http://schemas.microsoft.com/office/drawing/2014/main" val="701036494"/>
                  </a:ext>
                </a:extLst>
              </a:tr>
            </a:tbl>
          </a:graphicData>
        </a:graphic>
      </p:graphicFrame>
      <p:sp>
        <p:nvSpPr>
          <p:cNvPr id="6" name="文字方塊 5"/>
          <p:cNvSpPr txBox="1"/>
          <p:nvPr/>
        </p:nvSpPr>
        <p:spPr>
          <a:xfrm>
            <a:off x="769098" y="655437"/>
            <a:ext cx="5362832" cy="369332"/>
          </a:xfrm>
          <a:prstGeom prst="rect">
            <a:avLst/>
          </a:prstGeom>
          <a:noFill/>
        </p:spPr>
        <p:txBody>
          <a:bodyPr wrap="square" rtlCol="0">
            <a:spAutoFit/>
          </a:bodyPr>
          <a:lstStyle/>
          <a:p>
            <a:pPr algn="ctr"/>
            <a:r>
              <a:rPr lang="zh-TW" altLang="en-US" b="1"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學習單</a:t>
            </a:r>
            <a:endParaRPr lang="en-US" altLang="zh-TW" b="1"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sp>
        <p:nvSpPr>
          <p:cNvPr id="7" name="Rectangle 2"/>
          <p:cNvSpPr>
            <a:spLocks noChangeArrowheads="1"/>
          </p:cNvSpPr>
          <p:nvPr/>
        </p:nvSpPr>
        <p:spPr bwMode="auto">
          <a:xfrm>
            <a:off x="538702" y="1394100"/>
            <a:ext cx="5794375" cy="3832807"/>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pPr defTabSz="914400" eaLnBrk="0" fontAlgn="base" hangingPunct="0">
              <a:spcBef>
                <a:spcPct val="0"/>
              </a:spcBef>
              <a:spcAft>
                <a:spcPct val="0"/>
              </a:spcAft>
            </a:pPr>
            <a:endParaRPr lang="en-US" altLang="zh-TW" sz="1200" dirty="0" smtClean="0">
              <a:latin typeface="微軟正黑體" panose="020B0604030504040204" pitchFamily="34" charset="-120"/>
              <a:ea typeface="微軟正黑體" panose="020B0604030504040204" pitchFamily="34" charset="-120"/>
            </a:endParaRPr>
          </a:p>
          <a:p>
            <a:pPr defTabSz="914400" eaLnBrk="0" fontAlgn="base" hangingPunct="0">
              <a:lnSpc>
                <a:spcPct val="150000"/>
              </a:lnSpc>
              <a:spcBef>
                <a:spcPct val="0"/>
              </a:spcBef>
              <a:spcAft>
                <a:spcPct val="0"/>
              </a:spcAft>
            </a:pPr>
            <a:endParaRPr lang="en-US" altLang="zh-TW" sz="1200" dirty="0">
              <a:latin typeface="微軟正黑體" panose="020B0604030504040204" pitchFamily="34" charset="-120"/>
              <a:ea typeface="微軟正黑體" panose="020B0604030504040204" pitchFamily="34" charset="-120"/>
            </a:endParaRPr>
          </a:p>
          <a:p>
            <a:pPr algn="just">
              <a:lnSpc>
                <a:spcPct val="150000"/>
              </a:lnSpc>
            </a:pPr>
            <a:r>
              <a:rPr lang="en-US" altLang="zh-TW" sz="1200" dirty="0" smtClean="0">
                <a:latin typeface="微軟正黑體" panose="020B0604030504040204" pitchFamily="34" charset="-120"/>
                <a:ea typeface="微軟正黑體" panose="020B0604030504040204" pitchFamily="34" charset="-120"/>
              </a:rPr>
              <a:t>1</a:t>
            </a:r>
            <a:r>
              <a:rPr lang="zh-TW" altLang="en-US" sz="1200" dirty="0" smtClean="0">
                <a:latin typeface="微軟正黑體" panose="020B0604030504040204" pitchFamily="34" charset="-120"/>
                <a:ea typeface="微軟正黑體" panose="020B0604030504040204" pitchFamily="34" charset="-120"/>
              </a:rPr>
              <a:t>、</a:t>
            </a:r>
            <a:r>
              <a:rPr lang="zh-TW" altLang="zh-TW" sz="1200" dirty="0" smtClean="0">
                <a:latin typeface="微軟正黑體" panose="020B0604030504040204" pitchFamily="34" charset="-120"/>
                <a:ea typeface="微軟正黑體" panose="020B0604030504040204" pitchFamily="34" charset="-120"/>
              </a:rPr>
              <a:t>現代原住民與南島語族在文化層面有哪些相似性</a:t>
            </a:r>
            <a:r>
              <a:rPr lang="zh-TW" altLang="en-US" sz="1200" dirty="0" smtClean="0">
                <a:latin typeface="微軟正黑體" panose="020B0604030504040204" pitchFamily="34" charset="-120"/>
                <a:ea typeface="微軟正黑體" panose="020B0604030504040204" pitchFamily="34" charset="-120"/>
              </a:rPr>
              <a:t>？</a:t>
            </a:r>
            <a:r>
              <a:rPr lang="en-US" altLang="zh-TW" sz="1200" dirty="0" smtClean="0">
                <a:latin typeface="微軟正黑體" panose="020B0604030504040204" pitchFamily="34" charset="-120"/>
                <a:ea typeface="微軟正黑體" panose="020B0604030504040204" pitchFamily="34" charset="-120"/>
              </a:rPr>
              <a:t> </a:t>
            </a:r>
          </a:p>
          <a:p>
            <a:pPr algn="just">
              <a:lnSpc>
                <a:spcPct val="150000"/>
              </a:lnSpc>
            </a:pPr>
            <a:endParaRPr lang="en-US" altLang="zh-TW" sz="1200" dirty="0">
              <a:latin typeface="微軟正黑體" panose="020B0604030504040204" pitchFamily="34" charset="-120"/>
              <a:ea typeface="微軟正黑體" panose="020B0604030504040204" pitchFamily="34" charset="-120"/>
            </a:endParaRPr>
          </a:p>
          <a:p>
            <a:pPr algn="just">
              <a:lnSpc>
                <a:spcPct val="150000"/>
              </a:lnSpc>
            </a:pPr>
            <a:endParaRPr lang="zh-TW" altLang="zh-TW" sz="1200" dirty="0" smtClean="0">
              <a:latin typeface="微軟正黑體" panose="020B0604030504040204" pitchFamily="34" charset="-120"/>
              <a:ea typeface="微軟正黑體" panose="020B0604030504040204" pitchFamily="34" charset="-120"/>
            </a:endParaRPr>
          </a:p>
          <a:p>
            <a:pPr algn="just">
              <a:lnSpc>
                <a:spcPct val="150000"/>
              </a:lnSpc>
            </a:pPr>
            <a:r>
              <a:rPr lang="en-US" altLang="zh-TW" sz="1200" dirty="0" smtClean="0">
                <a:latin typeface="微軟正黑體" panose="020B0604030504040204" pitchFamily="34" charset="-120"/>
                <a:ea typeface="微軟正黑體" panose="020B0604030504040204" pitchFamily="34" charset="-120"/>
              </a:rPr>
              <a:t> </a:t>
            </a:r>
            <a:endParaRPr lang="zh-TW" altLang="zh-TW" sz="1200" dirty="0" smtClean="0">
              <a:latin typeface="微軟正黑體" panose="020B0604030504040204" pitchFamily="34" charset="-120"/>
              <a:ea typeface="微軟正黑體" panose="020B0604030504040204" pitchFamily="34" charset="-120"/>
            </a:endParaRPr>
          </a:p>
          <a:p>
            <a:pPr algn="just">
              <a:lnSpc>
                <a:spcPct val="150000"/>
              </a:lnSpc>
            </a:pPr>
            <a:r>
              <a:rPr lang="en-US" altLang="zh-TW" sz="1200" dirty="0" smtClean="0">
                <a:latin typeface="微軟正黑體" panose="020B0604030504040204" pitchFamily="34" charset="-120"/>
                <a:ea typeface="微軟正黑體" panose="020B0604030504040204" pitchFamily="34" charset="-120"/>
              </a:rPr>
              <a:t> </a:t>
            </a:r>
            <a:endParaRPr lang="zh-TW" altLang="zh-TW" sz="1200" dirty="0" smtClean="0">
              <a:latin typeface="微軟正黑體" panose="020B0604030504040204" pitchFamily="34" charset="-120"/>
              <a:ea typeface="微軟正黑體" panose="020B0604030504040204" pitchFamily="34" charset="-120"/>
            </a:endParaRPr>
          </a:p>
          <a:p>
            <a:pPr algn="just">
              <a:lnSpc>
                <a:spcPct val="150000"/>
              </a:lnSpc>
            </a:pPr>
            <a:r>
              <a:rPr lang="en-US" altLang="zh-TW" sz="1200" dirty="0" smtClean="0">
                <a:latin typeface="微軟正黑體" panose="020B0604030504040204" pitchFamily="34" charset="-120"/>
                <a:ea typeface="微軟正黑體" panose="020B0604030504040204" pitchFamily="34" charset="-120"/>
              </a:rPr>
              <a:t>2</a:t>
            </a:r>
            <a:r>
              <a:rPr lang="zh-TW" altLang="en-US" sz="1200" dirty="0" smtClean="0">
                <a:latin typeface="微軟正黑體" panose="020B0604030504040204" pitchFamily="34" charset="-120"/>
                <a:ea typeface="微軟正黑體" panose="020B0604030504040204" pitchFamily="34" charset="-120"/>
              </a:rPr>
              <a:t>、</a:t>
            </a:r>
            <a:r>
              <a:rPr lang="zh-TW" altLang="zh-TW" sz="1200" dirty="0" smtClean="0">
                <a:latin typeface="微軟正黑體" panose="020B0604030504040204" pitchFamily="34" charset="-120"/>
                <a:ea typeface="微軟正黑體" panose="020B0604030504040204" pitchFamily="34" charset="-120"/>
              </a:rPr>
              <a:t>請你從南科考古館的展品思考出發，你覺得有哪些器物我們至今仍在使用</a:t>
            </a:r>
            <a:r>
              <a:rPr lang="zh-TW" altLang="en-US" sz="1200" dirty="0" smtClean="0">
                <a:latin typeface="微軟正黑體" panose="020B0604030504040204" pitchFamily="34" charset="-120"/>
                <a:ea typeface="微軟正黑體" panose="020B0604030504040204" pitchFamily="34" charset="-120"/>
              </a:rPr>
              <a:t>？</a:t>
            </a:r>
            <a:r>
              <a:rPr lang="zh-TW" altLang="zh-TW" sz="1200" dirty="0" smtClean="0">
                <a:latin typeface="微軟正黑體" panose="020B0604030504040204" pitchFamily="34" charset="-120"/>
                <a:ea typeface="微軟正黑體" panose="020B0604030504040204" pitchFamily="34" charset="-120"/>
              </a:rPr>
              <a:t>我們與史前的文物聯繫其實是否是一直在進行中呢</a:t>
            </a:r>
            <a:r>
              <a:rPr lang="zh-TW" altLang="en-US" sz="1200" dirty="0" smtClean="0">
                <a:latin typeface="微軟正黑體" panose="020B0604030504040204" pitchFamily="34" charset="-120"/>
                <a:ea typeface="微軟正黑體" panose="020B0604030504040204" pitchFamily="34" charset="-120"/>
              </a:rPr>
              <a:t>？</a:t>
            </a:r>
            <a:endParaRPr kumimoji="0" lang="en-US" altLang="zh-TW" sz="1200" b="0" i="0" u="none" strike="noStrike" cap="none" normalizeH="0" baseline="0" dirty="0" smtClean="0">
              <a:ln>
                <a:noFill/>
              </a:ln>
              <a:solidFill>
                <a:schemeClr val="tx1"/>
              </a:solidFill>
              <a:effectLst/>
              <a:latin typeface="華康POP1體 Std W5" charset="-120"/>
              <a:ea typeface="華康POP1體 Std W5"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zh-TW" altLang="zh-TW" sz="1800" b="0" i="0" u="none" strike="noStrike" cap="none" normalizeH="0" baseline="0" dirty="0" smtClean="0">
              <a:ln>
                <a:noFill/>
              </a:ln>
              <a:solidFill>
                <a:schemeClr val="tx1"/>
              </a:solidFill>
              <a:effectLst/>
              <a:latin typeface="Arial" panose="020B0604020202020204" pitchFamily="34" charset="0"/>
            </a:endParaRPr>
          </a:p>
        </p:txBody>
      </p:sp>
      <p:sp>
        <p:nvSpPr>
          <p:cNvPr id="8" name="圓角矩形 7"/>
          <p:cNvSpPr/>
          <p:nvPr/>
        </p:nvSpPr>
        <p:spPr>
          <a:xfrm>
            <a:off x="2744348" y="1185751"/>
            <a:ext cx="1016000" cy="4064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TW" altLang="en-US"/>
          </a:p>
        </p:txBody>
      </p:sp>
      <p:sp>
        <p:nvSpPr>
          <p:cNvPr id="9" name="文字方塊 8"/>
          <p:cNvSpPr txBox="1"/>
          <p:nvPr/>
        </p:nvSpPr>
        <p:spPr>
          <a:xfrm>
            <a:off x="2744348" y="1250451"/>
            <a:ext cx="986366" cy="307777"/>
          </a:xfrm>
          <a:prstGeom prst="rect">
            <a:avLst/>
          </a:prstGeom>
          <a:noFill/>
        </p:spPr>
        <p:txBody>
          <a:bodyPr wrap="square" rtlCol="0">
            <a:spAutoFit/>
          </a:bodyPr>
          <a:lstStyle/>
          <a:p>
            <a:pPr algn="ctr"/>
            <a:r>
              <a:rPr lang="zh-TW" altLang="en-US" sz="1400" b="1" dirty="0" smtClean="0">
                <a:solidFill>
                  <a:schemeClr val="bg1"/>
                </a:solidFill>
                <a:latin typeface="微軟正黑體" panose="020B0604030504040204" pitchFamily="34" charset="-120"/>
                <a:ea typeface="微軟正黑體" panose="020B0604030504040204" pitchFamily="34" charset="-120"/>
              </a:rPr>
              <a:t>回答框</a:t>
            </a:r>
            <a:endParaRPr lang="zh-TW" altLang="en-US" sz="1400" b="1" dirty="0">
              <a:solidFill>
                <a:schemeClr val="bg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2031191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5" name="表格 4"/>
          <p:cNvGraphicFramePr>
            <a:graphicFrameLocks noGrp="1"/>
          </p:cNvGraphicFramePr>
          <p:nvPr>
            <p:extLst>
              <p:ext uri="{D42A27DB-BD31-4B8C-83A1-F6EECF244321}">
                <p14:modId xmlns:p14="http://schemas.microsoft.com/office/powerpoint/2010/main" val="4268329561"/>
              </p:ext>
            </p:extLst>
          </p:nvPr>
        </p:nvGraphicFramePr>
        <p:xfrm>
          <a:off x="190331" y="1024769"/>
          <a:ext cx="6491119" cy="8443081"/>
        </p:xfrm>
        <a:graphic>
          <a:graphicData uri="http://schemas.openxmlformats.org/drawingml/2006/table">
            <a:tbl>
              <a:tblPr>
                <a:tableStyleId>{5940675A-B579-460E-94D1-54222C63F5DA}</a:tableStyleId>
              </a:tblPr>
              <a:tblGrid>
                <a:gridCol w="6491119">
                  <a:extLst>
                    <a:ext uri="{9D8B030D-6E8A-4147-A177-3AD203B41FA5}">
                      <a16:colId xmlns:a16="http://schemas.microsoft.com/office/drawing/2014/main" val="2280100236"/>
                    </a:ext>
                  </a:extLst>
                </a:gridCol>
              </a:tblGrid>
              <a:tr h="8443081">
                <a:tc>
                  <a:txBody>
                    <a:bodyPr/>
                    <a:lstStyle/>
                    <a:p>
                      <a:pPr>
                        <a:lnSpc>
                          <a:spcPct val="200000"/>
                        </a:lnSpc>
                      </a:pP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四</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閱讀以下文章</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《南科的古文明》，臧振華</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李匡悌，國立臺灣史前文化博物館，民國</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102</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年</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12</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月。頁</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323-338</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節錄。並回答問題。</a:t>
                      </a: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漢人遺址的年代較晚，約距今</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300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年。相較於史前時期研究，對應相關文獻史料記錄較多。過去漢人遺跡或出土遺物較少受到考古學家的關注，近年來臺灣各地的考古遺址搶救工作已開始將近代漢人文化遺址、遺物列為保護研究的重點之 一。</a:t>
                      </a: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臺南是漢人最早進入臺灣開墾的地方。明末起，移民數量逐漸增加。南科園區及鄰近特定區內近代漢人文化遺留相當豐富，代表性遺址包括：道爺遺址、柑港遺址、道爺南遺址、南科國小遺址、旗竿地東遺址、木柵遺址等。遺址中常出土有糖漏等紅褐色厚胎硬陶，反映當時已有甘蔗等經濟性作物之栽培及蔗糖生產；陶、瓷器也呈現與史前時代完全不同的風貌，包括：安平壺、青花瓷、紅褐色厚胎硬陶等。墓葬方面則利用三合土製作槨室，其內置放木棺，周圍填塞白灰、碎貝等。道爺遺址另見有一大型磚砌墓塋，而在道爺南遺址則見有熬糖所建造之臨時糖廍連灶遺跡。 </a:t>
                      </a:r>
                    </a:p>
                    <a:p>
                      <a:pPr>
                        <a:lnSpc>
                          <a:spcPct val="200000"/>
                        </a:lnSpc>
                      </a:pP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　　</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十七世紀以來，大陸漢人移民持續增加，加速土地的開發與利用，臺灣開始出現漢人移民所帶來的新興產業技術與生活上所需的各種器物，漢人的物質文化與生業型態逐漸取代在地西拉雅人的生活方式。</a:t>
                      </a:r>
                    </a:p>
                    <a:p>
                      <a:pPr>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en-US"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 </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臺灣糖業的興起，始於十七世紀荷蘭時代，荷人大規模推廣蔗糖生產，並從中國引進耕種與製糖技術，之後數百年間，傳統漢人製糖技術蓬勃發展，成為臺灣代表性傳統經濟產業之一。南科園區道爺南遺址所發現的四連灶遺構、糖漏、漏罐、打火石，與製糖業之糖廍關係密切，是臺灣歷史時期考古上的首次發現。其它南科地點所發現的石車（蔗車）、硤蔗座盤木構件、糖漏、漏罐等物，同樣屬臺灣傳統製糖技術之重要文物。</a:t>
                      </a:r>
                    </a:p>
                  </a:txBody>
                  <a:tcPr marL="5502" marR="5502" marT="0" marB="0"/>
                </a:tc>
                <a:extLst>
                  <a:ext uri="{0D108BD9-81ED-4DB2-BD59-A6C34878D82A}">
                    <a16:rowId xmlns:a16="http://schemas.microsoft.com/office/drawing/2014/main" val="701036494"/>
                  </a:ext>
                </a:extLst>
              </a:tr>
            </a:tbl>
          </a:graphicData>
        </a:graphic>
      </p:graphicFrame>
      <p:sp>
        <p:nvSpPr>
          <p:cNvPr id="6" name="文字方塊 5"/>
          <p:cNvSpPr txBox="1"/>
          <p:nvPr/>
        </p:nvSpPr>
        <p:spPr>
          <a:xfrm>
            <a:off x="769098" y="655437"/>
            <a:ext cx="5362832" cy="369332"/>
          </a:xfrm>
          <a:prstGeom prst="rect">
            <a:avLst/>
          </a:prstGeom>
          <a:noFill/>
        </p:spPr>
        <p:txBody>
          <a:bodyPr wrap="square" rtlCol="0">
            <a:spAutoFit/>
          </a:bodyPr>
          <a:lstStyle/>
          <a:p>
            <a:pPr algn="ctr"/>
            <a:r>
              <a:rPr lang="zh-TW" altLang="en-US" b="1"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學習單</a:t>
            </a:r>
            <a:endParaRPr lang="en-US" altLang="zh-TW" b="1"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sp>
        <p:nvSpPr>
          <p:cNvPr id="2" name="五邊形 1"/>
          <p:cNvSpPr/>
          <p:nvPr/>
        </p:nvSpPr>
        <p:spPr>
          <a:xfrm>
            <a:off x="198120" y="5836920"/>
            <a:ext cx="1828800" cy="322427"/>
          </a:xfrm>
          <a:prstGeom prst="homePlat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TW" altLang="en-US"/>
          </a:p>
        </p:txBody>
      </p:sp>
      <p:sp>
        <p:nvSpPr>
          <p:cNvPr id="8" name="文字方塊 7"/>
          <p:cNvSpPr txBox="1"/>
          <p:nvPr/>
        </p:nvSpPr>
        <p:spPr>
          <a:xfrm>
            <a:off x="102341" y="5844244"/>
            <a:ext cx="1867958" cy="307777"/>
          </a:xfrm>
          <a:prstGeom prst="rect">
            <a:avLst/>
          </a:prstGeom>
          <a:noFill/>
        </p:spPr>
        <p:txBody>
          <a:bodyPr wrap="square" rtlCol="0">
            <a:spAutoFit/>
          </a:bodyPr>
          <a:lstStyle/>
          <a:p>
            <a:pPr algn="ctr"/>
            <a:r>
              <a:rPr lang="zh-TW" altLang="en-US" sz="1400" b="1" dirty="0" smtClean="0">
                <a:solidFill>
                  <a:schemeClr val="bg1"/>
                </a:solidFill>
                <a:latin typeface="微軟正黑體" panose="020B0604030504040204" pitchFamily="34" charset="-120"/>
                <a:ea typeface="微軟正黑體" panose="020B0604030504040204" pitchFamily="34" charset="-120"/>
              </a:rPr>
              <a:t>漢人產業技術傳入</a:t>
            </a:r>
            <a:endParaRPr lang="zh-TW" altLang="en-US" sz="1400" b="1" dirty="0">
              <a:solidFill>
                <a:schemeClr val="bg1"/>
              </a:solidFill>
              <a:latin typeface="微軟正黑體" panose="020B0604030504040204" pitchFamily="34" charset="-120"/>
              <a:ea typeface="微軟正黑體" panose="020B0604030504040204" pitchFamily="34" charset="-120"/>
            </a:endParaRPr>
          </a:p>
        </p:txBody>
      </p:sp>
      <p:sp>
        <p:nvSpPr>
          <p:cNvPr id="9" name="五邊形 8"/>
          <p:cNvSpPr/>
          <p:nvPr/>
        </p:nvSpPr>
        <p:spPr>
          <a:xfrm>
            <a:off x="194839" y="7326295"/>
            <a:ext cx="841482" cy="322427"/>
          </a:xfrm>
          <a:prstGeom prst="homePlat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TW" altLang="en-US"/>
          </a:p>
        </p:txBody>
      </p:sp>
      <p:sp>
        <p:nvSpPr>
          <p:cNvPr id="10" name="文字方塊 9"/>
          <p:cNvSpPr txBox="1"/>
          <p:nvPr/>
        </p:nvSpPr>
        <p:spPr>
          <a:xfrm>
            <a:off x="53600" y="7332990"/>
            <a:ext cx="982720" cy="307777"/>
          </a:xfrm>
          <a:prstGeom prst="rect">
            <a:avLst/>
          </a:prstGeom>
          <a:noFill/>
        </p:spPr>
        <p:txBody>
          <a:bodyPr wrap="square" rtlCol="0">
            <a:spAutoFit/>
          </a:bodyPr>
          <a:lstStyle/>
          <a:p>
            <a:pPr algn="ctr"/>
            <a:r>
              <a:rPr lang="zh-TW" altLang="en-US" sz="1400" b="1" dirty="0" smtClean="0">
                <a:solidFill>
                  <a:schemeClr val="bg1"/>
                </a:solidFill>
                <a:latin typeface="微軟正黑體" panose="020B0604030504040204" pitchFamily="34" charset="-120"/>
                <a:ea typeface="微軟正黑體" panose="020B0604030504040204" pitchFamily="34" charset="-120"/>
              </a:rPr>
              <a:t>製糖</a:t>
            </a:r>
            <a:endParaRPr lang="zh-TW" altLang="en-US" sz="1400" b="1" dirty="0">
              <a:solidFill>
                <a:schemeClr val="bg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8151541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5" name="表格 4"/>
          <p:cNvGraphicFramePr>
            <a:graphicFrameLocks noGrp="1"/>
          </p:cNvGraphicFramePr>
          <p:nvPr>
            <p:extLst>
              <p:ext uri="{D42A27DB-BD31-4B8C-83A1-F6EECF244321}">
                <p14:modId xmlns:p14="http://schemas.microsoft.com/office/powerpoint/2010/main" val="2833908682"/>
              </p:ext>
            </p:extLst>
          </p:nvPr>
        </p:nvGraphicFramePr>
        <p:xfrm>
          <a:off x="190331" y="1024769"/>
          <a:ext cx="6491119" cy="8443081"/>
        </p:xfrm>
        <a:graphic>
          <a:graphicData uri="http://schemas.openxmlformats.org/drawingml/2006/table">
            <a:tbl>
              <a:tblPr>
                <a:tableStyleId>{5940675A-B579-460E-94D1-54222C63F5DA}</a:tableStyleId>
              </a:tblPr>
              <a:tblGrid>
                <a:gridCol w="6491119">
                  <a:extLst>
                    <a:ext uri="{9D8B030D-6E8A-4147-A177-3AD203B41FA5}">
                      <a16:colId xmlns:a16="http://schemas.microsoft.com/office/drawing/2014/main" val="2280100236"/>
                    </a:ext>
                  </a:extLst>
                </a:gridCol>
              </a:tblGrid>
              <a:tr h="8443081">
                <a:tc>
                  <a:txBody>
                    <a:bodyPr/>
                    <a:lstStyle/>
                    <a:p>
                      <a:pPr algn="just">
                        <a:lnSpc>
                          <a:spcPct val="200000"/>
                        </a:lnSpc>
                      </a:pP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 </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近代漢人社會中主要的交通運輸工具是牛車與舟船。康熙 三十六年（</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1697</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）郁永河《裨海紀遊》內的〈臺灣竹枝詞〉：「雪浪排空小艇橫，紅毛城勢獨崢嶸，渡頭更上牛車坐，日薚還過 赤嵌城」，這是描繪清代府城臺南的光景，並有註說明「汳船往來 絡紡，皆在安平赤嵌二城之間」。說明安平、赤崁沿海一帶的舟船 運輸發達，陸上則以牛車運輸。南科園區一帶在當時地屬內陸，中寮遺址出土木質牛車車輪，反映出當時陸上交通牛車佔重要角色。早期平埔族社會受荷蘭人、漢人影響，開始以牛車代步</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gn="just">
                        <a:lnSpc>
                          <a:spcPct val="20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十八世紀以後的臺灣，閩、粵移民逐漸增加，隨著漢人聚落漸增，島內民生日用陶瓷需求相對提高。南科園區所發現遺址出土了不少中國南方的進口陶瓷，多為當時居民日常生活所使用的器具，類型包含青花瓷、白瓷、彩瓷、青瓷，以及醬釉器等。器形以碗、杯、盤等餐飲用器數量最多。透過產地比對分析可知，多產自於閩南德化、漳州一帶以及江西景德鎮窯等。</a:t>
                      </a: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baseline="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道爺南遺址出土的生活用青花瓷器中，同一形制與紋樣的碗、 盤有大量及成套出土的現象，可能是因經常使用而刻意購入或帶入的器皿。相較於被視為西拉雅族聚落的社內遺址，瓷器出土品項多樣但量少。兩遺址相較，反映出不同族群在商品獲得管道上的差異，西拉雅人在獲得瓷器貿易的機會可能較為隨機，只能隨著通商掮客所帶來的器物類型進行交換，因此遺址出土的器物品項呈現多樣、少量的現象；原本就習慣使用瓷器的漢人則因熟悉瓷器的獲取管道，而出現同一類型的瓷器大量出土的現象。</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gn="just">
                        <a:lnSpc>
                          <a:spcPct val="200000"/>
                        </a:lnSpc>
                      </a:pP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　</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南科園區一帶早期漢人的建築多因原址改建而未存，現今人口密集之村里多與過去舊聚落位置相同。參考明清、日據時期的文獻與照片，可知漢人聚落有磚瓦造、土磚造、竹木混以灰泥所建造的建築結構，型態上承襲大陸中原地區與沿海閩南式建築為主。在柑港遺址中還發現漢人水井，其結構可分為三層。</a:t>
                      </a:r>
                      <a:endParaRPr lang="zh-TW" altLang="zh-TW" sz="1350" kern="1200" dirty="0">
                        <a:solidFill>
                          <a:schemeClr val="tx1"/>
                        </a:solidFill>
                        <a:effectLst/>
                        <a:latin typeface="+mn-lt"/>
                        <a:ea typeface="+mn-ea"/>
                        <a:cs typeface="+mn-cs"/>
                      </a:endParaRPr>
                    </a:p>
                  </a:txBody>
                  <a:tcPr marL="5502" marR="5502" marT="0" marB="0"/>
                </a:tc>
                <a:extLst>
                  <a:ext uri="{0D108BD9-81ED-4DB2-BD59-A6C34878D82A}">
                    <a16:rowId xmlns:a16="http://schemas.microsoft.com/office/drawing/2014/main" val="701036494"/>
                  </a:ext>
                </a:extLst>
              </a:tr>
            </a:tbl>
          </a:graphicData>
        </a:graphic>
      </p:graphicFrame>
      <p:sp>
        <p:nvSpPr>
          <p:cNvPr id="6" name="文字方塊 5"/>
          <p:cNvSpPr txBox="1"/>
          <p:nvPr/>
        </p:nvSpPr>
        <p:spPr>
          <a:xfrm>
            <a:off x="769098" y="655437"/>
            <a:ext cx="5362832" cy="369332"/>
          </a:xfrm>
          <a:prstGeom prst="rect">
            <a:avLst/>
          </a:prstGeom>
          <a:noFill/>
        </p:spPr>
        <p:txBody>
          <a:bodyPr wrap="square" rtlCol="0">
            <a:spAutoFit/>
          </a:bodyPr>
          <a:lstStyle/>
          <a:p>
            <a:pPr algn="ctr"/>
            <a:r>
              <a:rPr lang="zh-TW" altLang="en-US" b="1"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學習單</a:t>
            </a:r>
            <a:endParaRPr lang="en-US" altLang="zh-TW" b="1"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sp>
        <p:nvSpPr>
          <p:cNvPr id="7" name="五邊形 6"/>
          <p:cNvSpPr/>
          <p:nvPr/>
        </p:nvSpPr>
        <p:spPr>
          <a:xfrm>
            <a:off x="198120" y="1071674"/>
            <a:ext cx="840105" cy="322427"/>
          </a:xfrm>
          <a:prstGeom prst="homePlat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TW" altLang="en-US"/>
          </a:p>
        </p:txBody>
      </p:sp>
      <p:sp>
        <p:nvSpPr>
          <p:cNvPr id="8" name="文字方塊 7"/>
          <p:cNvSpPr txBox="1"/>
          <p:nvPr/>
        </p:nvSpPr>
        <p:spPr>
          <a:xfrm>
            <a:off x="62511" y="1089987"/>
            <a:ext cx="935884" cy="307777"/>
          </a:xfrm>
          <a:prstGeom prst="rect">
            <a:avLst/>
          </a:prstGeom>
          <a:noFill/>
        </p:spPr>
        <p:txBody>
          <a:bodyPr wrap="square" rtlCol="0">
            <a:spAutoFit/>
          </a:bodyPr>
          <a:lstStyle/>
          <a:p>
            <a:pPr algn="ctr"/>
            <a:r>
              <a:rPr lang="zh-TW" altLang="en-US" sz="1400" b="1" dirty="0" smtClean="0">
                <a:solidFill>
                  <a:schemeClr val="bg1"/>
                </a:solidFill>
                <a:latin typeface="微軟正黑體" panose="020B0604030504040204" pitchFamily="34" charset="-120"/>
                <a:ea typeface="微軟正黑體" panose="020B0604030504040204" pitchFamily="34" charset="-120"/>
              </a:rPr>
              <a:t>運輸</a:t>
            </a:r>
            <a:endParaRPr lang="zh-TW" altLang="en-US" sz="1400" b="1" dirty="0">
              <a:solidFill>
                <a:schemeClr val="bg1"/>
              </a:solidFill>
              <a:latin typeface="微軟正黑體" panose="020B0604030504040204" pitchFamily="34" charset="-120"/>
              <a:ea typeface="微軟正黑體" panose="020B0604030504040204" pitchFamily="34" charset="-120"/>
            </a:endParaRPr>
          </a:p>
        </p:txBody>
      </p:sp>
      <p:sp>
        <p:nvSpPr>
          <p:cNvPr id="9" name="五邊形 8"/>
          <p:cNvSpPr/>
          <p:nvPr/>
        </p:nvSpPr>
        <p:spPr>
          <a:xfrm>
            <a:off x="198120" y="3674745"/>
            <a:ext cx="1962510" cy="322427"/>
          </a:xfrm>
          <a:prstGeom prst="homePlat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TW" altLang="en-US"/>
          </a:p>
        </p:txBody>
      </p:sp>
      <p:sp>
        <p:nvSpPr>
          <p:cNvPr id="10" name="文字方塊 9"/>
          <p:cNvSpPr txBox="1"/>
          <p:nvPr/>
        </p:nvSpPr>
        <p:spPr>
          <a:xfrm>
            <a:off x="190331" y="3696295"/>
            <a:ext cx="1867958" cy="307777"/>
          </a:xfrm>
          <a:prstGeom prst="rect">
            <a:avLst/>
          </a:prstGeom>
          <a:noFill/>
        </p:spPr>
        <p:txBody>
          <a:bodyPr wrap="square" rtlCol="0">
            <a:spAutoFit/>
          </a:bodyPr>
          <a:lstStyle/>
          <a:p>
            <a:pPr algn="ctr"/>
            <a:r>
              <a:rPr lang="zh-TW" altLang="en-US" sz="1400" b="1" dirty="0" smtClean="0">
                <a:solidFill>
                  <a:schemeClr val="bg1"/>
                </a:solidFill>
                <a:latin typeface="微軟正黑體" panose="020B0604030504040204" pitchFamily="34" charset="-120"/>
                <a:ea typeface="微軟正黑體" panose="020B0604030504040204" pitchFamily="34" charset="-120"/>
              </a:rPr>
              <a:t>日常生活餐飲用瓷器</a:t>
            </a:r>
            <a:endParaRPr lang="zh-TW" altLang="en-US" sz="1400" b="1" dirty="0">
              <a:solidFill>
                <a:schemeClr val="bg1"/>
              </a:solidFill>
              <a:latin typeface="微軟正黑體" panose="020B0604030504040204" pitchFamily="34" charset="-120"/>
              <a:ea typeface="微軟正黑體" panose="020B0604030504040204" pitchFamily="34" charset="-120"/>
            </a:endParaRPr>
          </a:p>
        </p:txBody>
      </p:sp>
      <p:sp>
        <p:nvSpPr>
          <p:cNvPr id="11" name="五邊形 10"/>
          <p:cNvSpPr/>
          <p:nvPr/>
        </p:nvSpPr>
        <p:spPr>
          <a:xfrm>
            <a:off x="196213" y="7694375"/>
            <a:ext cx="1335405" cy="322427"/>
          </a:xfrm>
          <a:prstGeom prst="homePlat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TW" altLang="en-US"/>
          </a:p>
        </p:txBody>
      </p:sp>
      <p:sp>
        <p:nvSpPr>
          <p:cNvPr id="12" name="文字方塊 11"/>
          <p:cNvSpPr txBox="1"/>
          <p:nvPr/>
        </p:nvSpPr>
        <p:spPr>
          <a:xfrm>
            <a:off x="-212506" y="7709025"/>
            <a:ext cx="1867958" cy="307777"/>
          </a:xfrm>
          <a:prstGeom prst="rect">
            <a:avLst/>
          </a:prstGeom>
          <a:noFill/>
        </p:spPr>
        <p:txBody>
          <a:bodyPr wrap="square" rtlCol="0">
            <a:spAutoFit/>
          </a:bodyPr>
          <a:lstStyle/>
          <a:p>
            <a:pPr algn="ctr"/>
            <a:r>
              <a:rPr lang="zh-TW" altLang="en-US" sz="1400" b="1" dirty="0" smtClean="0">
                <a:solidFill>
                  <a:schemeClr val="bg1"/>
                </a:solidFill>
                <a:latin typeface="微軟正黑體" panose="020B0604030504040204" pitchFamily="34" charset="-120"/>
                <a:ea typeface="微軟正黑體" panose="020B0604030504040204" pitchFamily="34" charset="-120"/>
              </a:rPr>
              <a:t>聚落格局</a:t>
            </a:r>
            <a:endParaRPr lang="zh-TW" altLang="en-US" sz="1400" b="1" dirty="0">
              <a:solidFill>
                <a:schemeClr val="bg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1134568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5" name="表格 4"/>
          <p:cNvGraphicFramePr>
            <a:graphicFrameLocks noGrp="1"/>
          </p:cNvGraphicFramePr>
          <p:nvPr>
            <p:extLst>
              <p:ext uri="{D42A27DB-BD31-4B8C-83A1-F6EECF244321}">
                <p14:modId xmlns:p14="http://schemas.microsoft.com/office/powerpoint/2010/main" val="2566694143"/>
              </p:ext>
            </p:extLst>
          </p:nvPr>
        </p:nvGraphicFramePr>
        <p:xfrm>
          <a:off x="190331" y="1024769"/>
          <a:ext cx="6491119" cy="8443081"/>
        </p:xfrm>
        <a:graphic>
          <a:graphicData uri="http://schemas.openxmlformats.org/drawingml/2006/table">
            <a:tbl>
              <a:tblPr>
                <a:tableStyleId>{5940675A-B579-460E-94D1-54222C63F5DA}</a:tableStyleId>
              </a:tblPr>
              <a:tblGrid>
                <a:gridCol w="6491119">
                  <a:extLst>
                    <a:ext uri="{9D8B030D-6E8A-4147-A177-3AD203B41FA5}">
                      <a16:colId xmlns:a16="http://schemas.microsoft.com/office/drawing/2014/main" val="2280100236"/>
                    </a:ext>
                  </a:extLst>
                </a:gridCol>
              </a:tblGrid>
              <a:tr h="8443081">
                <a:tc>
                  <a:txBody>
                    <a:bodyPr/>
                    <a:lstStyle/>
                    <a:p>
                      <a:pPr algn="just">
                        <a:lnSpc>
                          <a:spcPct val="20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南科園區內與鄰近地區所發現的近代漢人墓葬結構大致上有兩種，其一為規格較高，由紅磚結構構成之大型墓葬，墓塋、墓埕等結構完整，在道爺遺址及旗竿地東遺址皆有發現；另一種為以「三合土」填充墓穴（外槨）、包覆棺木的小型墓葬，這一類的墓葬普 遍出現在臺南一帶，應為漢人自大陸引進的埋葬習俗。</a:t>
                      </a:r>
                    </a:p>
                    <a:p>
                      <a:pPr>
                        <a:lnSpc>
                          <a:spcPct val="200000"/>
                        </a:lnSpc>
                      </a:pP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　</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十七世紀大航海時代，國際貿易與文化交流頻繁，不同區域之 物產透過貿易活動分散流通。南科考古遺址所出土之外來陶瓷，以 中國製品為大宗，但也發現了一些非中國製陶瓷，以及一些反映外來文化與習俗之陶瓷器，顯示臺灣已被納入國際貿易網絡，島內居民生活受到外來多元影響。當時的臺南地區漢人的移民、貿易走販已遍布整個平原地帶，漢人的貿易對象亦廣及東南亞、日本、歐洲等地，也隨之帶來了許多各地的貿易器物。</a:t>
                      </a:r>
                    </a:p>
                    <a:p>
                      <a:pPr algn="just">
                        <a:lnSpc>
                          <a:spcPct val="200000"/>
                        </a:lnSpc>
                      </a:pP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nSpc>
                          <a:spcPct val="200000"/>
                        </a:lnSpc>
                      </a:pP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nSpc>
                          <a:spcPct val="200000"/>
                        </a:lnSpc>
                      </a:pP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endParaRPr lang="zh-TW" altLang="zh-TW" sz="1350" kern="1200" dirty="0">
                        <a:solidFill>
                          <a:schemeClr val="tx1"/>
                        </a:solidFill>
                        <a:effectLst/>
                        <a:latin typeface="+mn-lt"/>
                        <a:ea typeface="+mn-ea"/>
                        <a:cs typeface="+mn-cs"/>
                      </a:endParaRPr>
                    </a:p>
                  </a:txBody>
                  <a:tcPr marL="5502" marR="5502" marT="0" marB="0"/>
                </a:tc>
                <a:extLst>
                  <a:ext uri="{0D108BD9-81ED-4DB2-BD59-A6C34878D82A}">
                    <a16:rowId xmlns:a16="http://schemas.microsoft.com/office/drawing/2014/main" val="701036494"/>
                  </a:ext>
                </a:extLst>
              </a:tr>
            </a:tbl>
          </a:graphicData>
        </a:graphic>
      </p:graphicFrame>
      <p:sp>
        <p:nvSpPr>
          <p:cNvPr id="6" name="文字方塊 5"/>
          <p:cNvSpPr txBox="1"/>
          <p:nvPr/>
        </p:nvSpPr>
        <p:spPr>
          <a:xfrm>
            <a:off x="769098" y="655437"/>
            <a:ext cx="5362832" cy="369332"/>
          </a:xfrm>
          <a:prstGeom prst="rect">
            <a:avLst/>
          </a:prstGeom>
          <a:noFill/>
        </p:spPr>
        <p:txBody>
          <a:bodyPr wrap="square" rtlCol="0">
            <a:spAutoFit/>
          </a:bodyPr>
          <a:lstStyle/>
          <a:p>
            <a:pPr algn="ctr"/>
            <a:r>
              <a:rPr lang="zh-TW" altLang="en-US" b="1"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學習單</a:t>
            </a:r>
            <a:endParaRPr lang="en-US" altLang="zh-TW" b="1"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sp>
        <p:nvSpPr>
          <p:cNvPr id="7" name="Rectangle 2"/>
          <p:cNvSpPr>
            <a:spLocks noChangeArrowheads="1"/>
          </p:cNvSpPr>
          <p:nvPr/>
        </p:nvSpPr>
        <p:spPr bwMode="auto">
          <a:xfrm>
            <a:off x="562345" y="5552715"/>
            <a:ext cx="5794375" cy="3486509"/>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pPr defTabSz="914400" eaLnBrk="0" fontAlgn="base" hangingPunct="0">
              <a:spcBef>
                <a:spcPct val="0"/>
              </a:spcBef>
              <a:spcAft>
                <a:spcPct val="0"/>
              </a:spcAft>
            </a:pPr>
            <a:endParaRPr lang="en-US" altLang="zh-TW" sz="1200" dirty="0" smtClean="0">
              <a:latin typeface="微軟正黑體" panose="020B0604030504040204" pitchFamily="34" charset="-120"/>
              <a:ea typeface="微軟正黑體" panose="020B0604030504040204" pitchFamily="34" charset="-120"/>
            </a:endParaRPr>
          </a:p>
          <a:p>
            <a:pPr defTabSz="914400" eaLnBrk="0" fontAlgn="base" hangingPunct="0">
              <a:lnSpc>
                <a:spcPct val="150000"/>
              </a:lnSpc>
              <a:spcBef>
                <a:spcPct val="0"/>
              </a:spcBef>
              <a:spcAft>
                <a:spcPct val="0"/>
              </a:spcAft>
            </a:pPr>
            <a:endParaRPr lang="en-US" altLang="zh-TW" sz="1200" dirty="0">
              <a:latin typeface="微軟正黑體" panose="020B0604030504040204" pitchFamily="34" charset="-120"/>
              <a:ea typeface="微軟正黑體" panose="020B0604030504040204" pitchFamily="34" charset="-120"/>
            </a:endParaRPr>
          </a:p>
          <a:p>
            <a:r>
              <a:rPr lang="en-US" altLang="zh-TW" sz="1200" dirty="0" smtClean="0">
                <a:latin typeface="微軟正黑體" panose="020B0604030504040204" pitchFamily="34" charset="-120"/>
                <a:ea typeface="微軟正黑體" panose="020B0604030504040204" pitchFamily="34" charset="-120"/>
              </a:rPr>
              <a:t>1</a:t>
            </a:r>
            <a:r>
              <a:rPr lang="zh-TW" altLang="en-US" sz="1200" dirty="0" smtClean="0">
                <a:latin typeface="微軟正黑體" panose="020B0604030504040204" pitchFamily="34" charset="-120"/>
                <a:ea typeface="微軟正黑體" panose="020B0604030504040204" pitchFamily="34" charset="-120"/>
              </a:rPr>
              <a:t>、</a:t>
            </a:r>
            <a:r>
              <a:rPr lang="zh-TW" altLang="zh-TW" sz="1200" dirty="0" smtClean="0">
                <a:latin typeface="微軟正黑體" panose="020B0604030504040204" pitchFamily="34" charset="-120"/>
                <a:ea typeface="微軟正黑體" panose="020B0604030504040204" pitchFamily="34" charset="-120"/>
              </a:rPr>
              <a:t>就</a:t>
            </a:r>
            <a:r>
              <a:rPr lang="zh-TW" altLang="zh-TW" sz="1200" dirty="0">
                <a:latin typeface="微軟正黑體" panose="020B0604030504040204" pitchFamily="34" charset="-120"/>
                <a:ea typeface="微軟正黑體" panose="020B0604030504040204" pitchFamily="34" charset="-120"/>
              </a:rPr>
              <a:t>你所看到那些器物可以證明臺灣當時與外來文化有所</a:t>
            </a:r>
            <a:r>
              <a:rPr lang="zh-TW" altLang="zh-TW" sz="1200" dirty="0" smtClean="0">
                <a:latin typeface="微軟正黑體" panose="020B0604030504040204" pitchFamily="34" charset="-120"/>
                <a:ea typeface="微軟正黑體" panose="020B0604030504040204" pitchFamily="34" charset="-120"/>
              </a:rPr>
              <a:t>接觸</a:t>
            </a:r>
            <a:r>
              <a:rPr lang="zh-TW" altLang="en-US" sz="1200" dirty="0">
                <a:latin typeface="微軟正黑體" panose="020B0604030504040204" pitchFamily="34" charset="-120"/>
                <a:ea typeface="微軟正黑體" panose="020B0604030504040204" pitchFamily="34" charset="-120"/>
              </a:rPr>
              <a:t>？</a:t>
            </a:r>
            <a:endParaRPr lang="zh-TW" altLang="zh-TW" sz="1200" dirty="0">
              <a:latin typeface="微軟正黑體" panose="020B0604030504040204" pitchFamily="34" charset="-120"/>
              <a:ea typeface="微軟正黑體" panose="020B0604030504040204" pitchFamily="34" charset="-120"/>
            </a:endParaRPr>
          </a:p>
          <a:p>
            <a:r>
              <a:rPr lang="en-US" altLang="zh-TW" sz="1200" dirty="0">
                <a:latin typeface="微軟正黑體" panose="020B0604030504040204" pitchFamily="34" charset="-120"/>
                <a:ea typeface="微軟正黑體" panose="020B0604030504040204" pitchFamily="34" charset="-120"/>
              </a:rPr>
              <a:t> </a:t>
            </a:r>
            <a:endParaRPr lang="zh-TW" altLang="zh-TW" sz="1200" dirty="0">
              <a:latin typeface="微軟正黑體" panose="020B0604030504040204" pitchFamily="34" charset="-120"/>
              <a:ea typeface="微軟正黑體" panose="020B0604030504040204" pitchFamily="34" charset="-120"/>
            </a:endParaRPr>
          </a:p>
          <a:p>
            <a:r>
              <a:rPr lang="en-US" altLang="zh-TW" sz="1200" dirty="0">
                <a:latin typeface="微軟正黑體" panose="020B0604030504040204" pitchFamily="34" charset="-120"/>
                <a:ea typeface="微軟正黑體" panose="020B0604030504040204" pitchFamily="34" charset="-120"/>
              </a:rPr>
              <a:t> </a:t>
            </a:r>
            <a:endParaRPr lang="en-US" altLang="zh-TW" sz="1200" dirty="0" smtClean="0">
              <a:latin typeface="微軟正黑體" panose="020B0604030504040204" pitchFamily="34" charset="-120"/>
              <a:ea typeface="微軟正黑體" panose="020B0604030504040204" pitchFamily="34" charset="-120"/>
            </a:endParaRPr>
          </a:p>
          <a:p>
            <a:endParaRPr lang="en-US" altLang="zh-TW" sz="1200" dirty="0">
              <a:latin typeface="微軟正黑體" panose="020B0604030504040204" pitchFamily="34" charset="-120"/>
              <a:ea typeface="微軟正黑體" panose="020B0604030504040204" pitchFamily="34" charset="-120"/>
            </a:endParaRPr>
          </a:p>
          <a:p>
            <a:endParaRPr lang="en-US" altLang="zh-TW" sz="1200" dirty="0" smtClean="0">
              <a:latin typeface="微軟正黑體" panose="020B0604030504040204" pitchFamily="34" charset="-120"/>
              <a:ea typeface="微軟正黑體" panose="020B0604030504040204" pitchFamily="34" charset="-120"/>
            </a:endParaRPr>
          </a:p>
          <a:p>
            <a:endParaRPr lang="en-US" altLang="zh-TW" sz="1200" dirty="0">
              <a:latin typeface="微軟正黑體" panose="020B0604030504040204" pitchFamily="34" charset="-120"/>
              <a:ea typeface="微軟正黑體" panose="020B0604030504040204" pitchFamily="34" charset="-120"/>
            </a:endParaRPr>
          </a:p>
          <a:p>
            <a:endParaRPr lang="zh-TW" altLang="zh-TW" sz="1200" dirty="0">
              <a:latin typeface="微軟正黑體" panose="020B0604030504040204" pitchFamily="34" charset="-120"/>
              <a:ea typeface="微軟正黑體" panose="020B0604030504040204" pitchFamily="34" charset="-120"/>
            </a:endParaRPr>
          </a:p>
          <a:p>
            <a:r>
              <a:rPr lang="en-US" altLang="zh-TW" sz="1200" dirty="0">
                <a:latin typeface="微軟正黑體" panose="020B0604030504040204" pitchFamily="34" charset="-120"/>
                <a:ea typeface="微軟正黑體" panose="020B0604030504040204" pitchFamily="34" charset="-120"/>
              </a:rPr>
              <a:t> </a:t>
            </a:r>
            <a:endParaRPr lang="zh-TW" altLang="zh-TW" sz="1200" dirty="0">
              <a:latin typeface="微軟正黑體" panose="020B0604030504040204" pitchFamily="34" charset="-120"/>
              <a:ea typeface="微軟正黑體" panose="020B0604030504040204" pitchFamily="34" charset="-120"/>
            </a:endParaRPr>
          </a:p>
          <a:p>
            <a:r>
              <a:rPr lang="en-US" altLang="zh-TW" sz="1200" dirty="0" smtClean="0">
                <a:latin typeface="微軟正黑體" panose="020B0604030504040204" pitchFamily="34" charset="-120"/>
                <a:ea typeface="微軟正黑體" panose="020B0604030504040204" pitchFamily="34" charset="-120"/>
              </a:rPr>
              <a:t>2</a:t>
            </a:r>
            <a:r>
              <a:rPr lang="zh-TW" altLang="en-US" sz="1200" dirty="0" smtClean="0">
                <a:latin typeface="微軟正黑體" panose="020B0604030504040204" pitchFamily="34" charset="-120"/>
                <a:ea typeface="微軟正黑體" panose="020B0604030504040204" pitchFamily="34" charset="-120"/>
              </a:rPr>
              <a:t>、</a:t>
            </a:r>
            <a:r>
              <a:rPr lang="zh-TW" altLang="zh-TW" sz="1200" dirty="0" smtClean="0">
                <a:latin typeface="微軟正黑體" panose="020B0604030504040204" pitchFamily="34" charset="-120"/>
                <a:ea typeface="微軟正黑體" panose="020B0604030504040204" pitchFamily="34" charset="-120"/>
              </a:rPr>
              <a:t>與</a:t>
            </a:r>
            <a:r>
              <a:rPr lang="zh-TW" altLang="zh-TW" sz="1200" dirty="0">
                <a:latin typeface="微軟正黑體" panose="020B0604030504040204" pitchFamily="34" charset="-120"/>
                <a:ea typeface="微軟正黑體" panose="020B0604030504040204" pitchFamily="34" charset="-120"/>
              </a:rPr>
              <a:t>這些文化交流為當時的臺灣帶來什麼樣的</a:t>
            </a:r>
            <a:r>
              <a:rPr lang="zh-TW" altLang="zh-TW" sz="1200" dirty="0" smtClean="0">
                <a:latin typeface="微軟正黑體" panose="020B0604030504040204" pitchFamily="34" charset="-120"/>
                <a:ea typeface="微軟正黑體" panose="020B0604030504040204" pitchFamily="34" charset="-120"/>
              </a:rPr>
              <a:t>改變</a:t>
            </a:r>
            <a:r>
              <a:rPr lang="zh-TW" altLang="en-US" sz="1200" dirty="0" smtClean="0">
                <a:latin typeface="微軟正黑體" panose="020B0604030504040204" pitchFamily="34" charset="-120"/>
                <a:ea typeface="微軟正黑體" panose="020B0604030504040204" pitchFamily="34" charset="-120"/>
              </a:rPr>
              <a:t>？</a:t>
            </a:r>
            <a:endParaRPr lang="zh-TW" altLang="zh-TW" sz="1200" dirty="0">
              <a:latin typeface="微軟正黑體" panose="020B0604030504040204" pitchFamily="34" charset="-120"/>
              <a:ea typeface="微軟正黑體" panose="020B0604030504040204" pitchFamily="34" charset="-120"/>
            </a:endParaRPr>
          </a:p>
        </p:txBody>
      </p:sp>
      <p:sp>
        <p:nvSpPr>
          <p:cNvPr id="8" name="圓角矩形 7"/>
          <p:cNvSpPr/>
          <p:nvPr/>
        </p:nvSpPr>
        <p:spPr>
          <a:xfrm>
            <a:off x="2767991" y="5344366"/>
            <a:ext cx="986366" cy="475409"/>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TW" altLang="en-US"/>
          </a:p>
        </p:txBody>
      </p:sp>
      <p:sp>
        <p:nvSpPr>
          <p:cNvPr id="9" name="文字方塊 8"/>
          <p:cNvSpPr txBox="1"/>
          <p:nvPr/>
        </p:nvSpPr>
        <p:spPr>
          <a:xfrm>
            <a:off x="2767991" y="5437641"/>
            <a:ext cx="986366" cy="307777"/>
          </a:xfrm>
          <a:prstGeom prst="rect">
            <a:avLst/>
          </a:prstGeom>
          <a:noFill/>
        </p:spPr>
        <p:txBody>
          <a:bodyPr wrap="square" rtlCol="0">
            <a:spAutoFit/>
          </a:bodyPr>
          <a:lstStyle/>
          <a:p>
            <a:pPr algn="ctr"/>
            <a:r>
              <a:rPr lang="zh-TW" altLang="en-US" sz="1400" b="1" dirty="0" smtClean="0">
                <a:solidFill>
                  <a:schemeClr val="bg1"/>
                </a:solidFill>
                <a:latin typeface="微軟正黑體" panose="020B0604030504040204" pitchFamily="34" charset="-120"/>
                <a:ea typeface="微軟正黑體" panose="020B0604030504040204" pitchFamily="34" charset="-120"/>
              </a:rPr>
              <a:t>回答框</a:t>
            </a:r>
            <a:endParaRPr lang="zh-TW" altLang="en-US" sz="1400" b="1" dirty="0">
              <a:solidFill>
                <a:schemeClr val="bg1"/>
              </a:solidFill>
              <a:latin typeface="微軟正黑體" panose="020B0604030504040204" pitchFamily="34" charset="-120"/>
              <a:ea typeface="微軟正黑體" panose="020B0604030504040204" pitchFamily="34" charset="-120"/>
            </a:endParaRPr>
          </a:p>
        </p:txBody>
      </p:sp>
      <p:sp>
        <p:nvSpPr>
          <p:cNvPr id="14" name="五邊形 13"/>
          <p:cNvSpPr/>
          <p:nvPr/>
        </p:nvSpPr>
        <p:spPr>
          <a:xfrm>
            <a:off x="198120" y="1079000"/>
            <a:ext cx="1335405" cy="322427"/>
          </a:xfrm>
          <a:prstGeom prst="homePlat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TW" altLang="en-US"/>
          </a:p>
        </p:txBody>
      </p:sp>
      <p:sp>
        <p:nvSpPr>
          <p:cNvPr id="15" name="文字方塊 14"/>
          <p:cNvSpPr txBox="1"/>
          <p:nvPr/>
        </p:nvSpPr>
        <p:spPr>
          <a:xfrm>
            <a:off x="7788" y="1079000"/>
            <a:ext cx="1431184" cy="307777"/>
          </a:xfrm>
          <a:prstGeom prst="rect">
            <a:avLst/>
          </a:prstGeom>
          <a:noFill/>
        </p:spPr>
        <p:txBody>
          <a:bodyPr wrap="square" rtlCol="0">
            <a:spAutoFit/>
          </a:bodyPr>
          <a:lstStyle/>
          <a:p>
            <a:pPr algn="ctr"/>
            <a:r>
              <a:rPr lang="zh-TW" altLang="en-US" sz="1400" b="1" dirty="0" smtClean="0">
                <a:solidFill>
                  <a:schemeClr val="bg1"/>
                </a:solidFill>
                <a:latin typeface="微軟正黑體" panose="020B0604030504040204" pitchFamily="34" charset="-120"/>
                <a:ea typeface="微軟正黑體" panose="020B0604030504040204" pitchFamily="34" charset="-120"/>
              </a:rPr>
              <a:t>生命禮儀</a:t>
            </a:r>
            <a:endParaRPr lang="zh-TW" altLang="en-US" sz="1400" b="1" dirty="0">
              <a:solidFill>
                <a:schemeClr val="bg1"/>
              </a:solidFill>
              <a:latin typeface="微軟正黑體" panose="020B0604030504040204" pitchFamily="34" charset="-120"/>
              <a:ea typeface="微軟正黑體" panose="020B0604030504040204" pitchFamily="34" charset="-120"/>
            </a:endParaRPr>
          </a:p>
        </p:txBody>
      </p:sp>
      <p:sp>
        <p:nvSpPr>
          <p:cNvPr id="16" name="五邊形 15"/>
          <p:cNvSpPr/>
          <p:nvPr/>
        </p:nvSpPr>
        <p:spPr>
          <a:xfrm>
            <a:off x="198120" y="2931875"/>
            <a:ext cx="1335405" cy="322427"/>
          </a:xfrm>
          <a:prstGeom prst="homePlat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TW" altLang="en-US"/>
          </a:p>
        </p:txBody>
      </p:sp>
      <p:sp>
        <p:nvSpPr>
          <p:cNvPr id="17" name="文字方塊 16"/>
          <p:cNvSpPr txBox="1"/>
          <p:nvPr/>
        </p:nvSpPr>
        <p:spPr>
          <a:xfrm>
            <a:off x="-210599" y="2946525"/>
            <a:ext cx="1867958" cy="307777"/>
          </a:xfrm>
          <a:prstGeom prst="rect">
            <a:avLst/>
          </a:prstGeom>
          <a:noFill/>
        </p:spPr>
        <p:txBody>
          <a:bodyPr wrap="square" rtlCol="0">
            <a:spAutoFit/>
          </a:bodyPr>
          <a:lstStyle/>
          <a:p>
            <a:pPr algn="ctr"/>
            <a:r>
              <a:rPr lang="zh-TW" altLang="en-US" sz="1400" b="1" dirty="0" smtClean="0">
                <a:solidFill>
                  <a:schemeClr val="bg1"/>
                </a:solidFill>
                <a:latin typeface="微軟正黑體" panose="020B0604030504040204" pitchFamily="34" charset="-120"/>
                <a:ea typeface="微軟正黑體" panose="020B0604030504040204" pitchFamily="34" charset="-120"/>
              </a:rPr>
              <a:t>境外交流</a:t>
            </a:r>
            <a:endParaRPr lang="zh-TW" altLang="en-US" sz="1400" b="1" dirty="0">
              <a:solidFill>
                <a:schemeClr val="bg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759876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2" name="表格 1"/>
          <p:cNvGraphicFramePr>
            <a:graphicFrameLocks noGrp="1"/>
          </p:cNvGraphicFramePr>
          <p:nvPr>
            <p:extLst>
              <p:ext uri="{D42A27DB-BD31-4B8C-83A1-F6EECF244321}">
                <p14:modId xmlns:p14="http://schemas.microsoft.com/office/powerpoint/2010/main" val="1691238467"/>
              </p:ext>
            </p:extLst>
          </p:nvPr>
        </p:nvGraphicFramePr>
        <p:xfrm>
          <a:off x="204955" y="842398"/>
          <a:ext cx="6461872" cy="8647591"/>
        </p:xfrm>
        <a:graphic>
          <a:graphicData uri="http://schemas.openxmlformats.org/drawingml/2006/table">
            <a:tbl>
              <a:tblPr>
                <a:tableStyleId>{5940675A-B579-460E-94D1-54222C63F5DA}</a:tableStyleId>
              </a:tblPr>
              <a:tblGrid>
                <a:gridCol w="1145349">
                  <a:extLst>
                    <a:ext uri="{9D8B030D-6E8A-4147-A177-3AD203B41FA5}">
                      <a16:colId xmlns:a16="http://schemas.microsoft.com/office/drawing/2014/main" val="2280100236"/>
                    </a:ext>
                  </a:extLst>
                </a:gridCol>
                <a:gridCol w="679913">
                  <a:extLst>
                    <a:ext uri="{9D8B030D-6E8A-4147-A177-3AD203B41FA5}">
                      <a16:colId xmlns:a16="http://schemas.microsoft.com/office/drawing/2014/main" val="3493585362"/>
                    </a:ext>
                  </a:extLst>
                </a:gridCol>
                <a:gridCol w="3315244">
                  <a:extLst>
                    <a:ext uri="{9D8B030D-6E8A-4147-A177-3AD203B41FA5}">
                      <a16:colId xmlns:a16="http://schemas.microsoft.com/office/drawing/2014/main" val="3156844831"/>
                    </a:ext>
                  </a:extLst>
                </a:gridCol>
                <a:gridCol w="548712">
                  <a:extLst>
                    <a:ext uri="{9D8B030D-6E8A-4147-A177-3AD203B41FA5}">
                      <a16:colId xmlns:a16="http://schemas.microsoft.com/office/drawing/2014/main" val="579068669"/>
                    </a:ext>
                  </a:extLst>
                </a:gridCol>
                <a:gridCol w="772654">
                  <a:extLst>
                    <a:ext uri="{9D8B030D-6E8A-4147-A177-3AD203B41FA5}">
                      <a16:colId xmlns:a16="http://schemas.microsoft.com/office/drawing/2014/main" val="720041830"/>
                    </a:ext>
                  </a:extLst>
                </a:gridCol>
              </a:tblGrid>
              <a:tr h="1425354">
                <a:tc rowSpan="2">
                  <a:txBody>
                    <a:bodyPr/>
                    <a:lstStyle/>
                    <a:p>
                      <a:pPr marL="0" algn="ctr" defTabSz="685800" rtl="0" eaLnBrk="1" latinLnBrk="0" hangingPunct="1">
                        <a:lnSpc>
                          <a:spcPct val="150000"/>
                        </a:lnSpc>
                        <a:spcAft>
                          <a:spcPts val="0"/>
                        </a:spcAft>
                      </a:pPr>
                      <a:r>
                        <a:rPr lang="zh-TW" sz="1400" b="1" kern="100"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領域學習重點</a:t>
                      </a:r>
                      <a:endParaRPr 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solidFill>
                      <a:schemeClr val="accent6">
                        <a:lumMod val="20000"/>
                        <a:lumOff val="80000"/>
                      </a:schemeClr>
                    </a:solidFill>
                  </a:tcPr>
                </a:tc>
                <a:tc>
                  <a:txBody>
                    <a:bodyPr/>
                    <a:lstStyle/>
                    <a:p>
                      <a:pPr algn="ctr">
                        <a:lnSpc>
                          <a:spcPct val="150000"/>
                        </a:lnSpc>
                        <a:spcAft>
                          <a:spcPts val="0"/>
                        </a:spcAft>
                      </a:pPr>
                      <a:r>
                        <a:rPr lang="zh-TW" sz="1200" b="0" kern="100">
                          <a:effectLst/>
                          <a:latin typeface="微軟正黑體" panose="020B0604030504040204" pitchFamily="34" charset="-120"/>
                          <a:ea typeface="微軟正黑體" panose="020B0604030504040204" pitchFamily="34" charset="-120"/>
                        </a:rPr>
                        <a:t>學習表現</a:t>
                      </a:r>
                    </a:p>
                  </a:txBody>
                  <a:tcPr marL="5502" marR="5502" marT="0" marB="0" anchor="ctr"/>
                </a:tc>
                <a:tc gridSpan="3">
                  <a:txBody>
                    <a:bodyPr/>
                    <a:lstStyle/>
                    <a:p>
                      <a:pPr lvl="0">
                        <a:lnSpc>
                          <a:spcPct val="150000"/>
                        </a:lnSpc>
                      </a:pPr>
                      <a:r>
                        <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能了解歷史文化當中考古文明所帶來器物進步的前因後果。</a:t>
                      </a:r>
                    </a:p>
                    <a:p>
                      <a:pPr lvl="0" algn="just">
                        <a:lnSpc>
                          <a:spcPct val="150000"/>
                        </a:lnSpc>
                      </a:pPr>
                      <a:r>
                        <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2</a:t>
                      </a: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針對臺灣原住民族政治地位、民族分類、身分、土地、語言、</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祭</a:t>
                      </a:r>
                      <a:endPar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0" algn="just">
                        <a:lnSpc>
                          <a:spcPct val="150000"/>
                        </a:lnSpc>
                      </a:pP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儀</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、狩獵文化等重大課題，請擇一探究其於不同政權統治時期</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的</a:t>
                      </a:r>
                      <a:endPar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0" algn="just">
                        <a:lnSpc>
                          <a:spcPct val="150000"/>
                        </a:lnSpc>
                      </a:pP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政策</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、演變及其影響。</a:t>
                      </a:r>
                    </a:p>
                    <a:p>
                      <a:pPr>
                        <a:lnSpc>
                          <a:spcPct val="150000"/>
                        </a:lnSpc>
                      </a:pPr>
                      <a:r>
                        <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3</a:t>
                      </a: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思考從用「雙手」到使用「工具」是否為科技的開始？</a:t>
                      </a:r>
                      <a:endParaRPr lang="zh-TW" sz="1200" b="0" kern="100" dirty="0">
                        <a:effectLst/>
                        <a:latin typeface="微軟正黑體" panose="020B0604030504040204" pitchFamily="34" charset="-120"/>
                        <a:ea typeface="微軟正黑體" panose="020B0604030504040204" pitchFamily="34" charset="-120"/>
                      </a:endParaRPr>
                    </a:p>
                  </a:txBody>
                  <a:tcPr marL="17780" marR="17780" marT="0" marB="0" anchor="ctr"/>
                </a:tc>
                <a:tc hMerge="1">
                  <a:txBody>
                    <a:bodyPr/>
                    <a:lstStyle/>
                    <a:p>
                      <a:pPr algn="just">
                        <a:lnSpc>
                          <a:spcPts val="1800"/>
                        </a:lnSpc>
                        <a:spcAft>
                          <a:spcPts val="0"/>
                        </a:spcAft>
                      </a:pPr>
                      <a:endParaRPr lang="zh-TW" sz="1200" kern="100" dirty="0">
                        <a:effectLst/>
                        <a:latin typeface="Times New Roman" panose="02020603050405020304" pitchFamily="18" charset="0"/>
                        <a:ea typeface="新細明體" panose="02020500000000000000" pitchFamily="18" charset="-120"/>
                      </a:endParaRPr>
                    </a:p>
                  </a:txBody>
                  <a:tcPr marL="17780" marR="17780" marT="0" marB="0" anchor="ctr"/>
                </a:tc>
                <a:tc hMerge="1">
                  <a:txBody>
                    <a:bodyPr/>
                    <a:lstStyle/>
                    <a:p>
                      <a:pPr>
                        <a:lnSpc>
                          <a:spcPct val="150000"/>
                        </a:lnSpc>
                      </a:pPr>
                      <a:endParaRPr lang="zh-TW" sz="1200" b="0" kern="100" dirty="0">
                        <a:effectLst/>
                        <a:latin typeface="微軟正黑體" panose="020B0604030504040204" pitchFamily="34" charset="-120"/>
                        <a:ea typeface="微軟正黑體" panose="020B0604030504040204" pitchFamily="34" charset="-120"/>
                      </a:endParaRPr>
                    </a:p>
                  </a:txBody>
                  <a:tcPr marL="17780" marR="17780" marT="0" marB="0" anchor="ctr"/>
                </a:tc>
                <a:extLst>
                  <a:ext uri="{0D108BD9-81ED-4DB2-BD59-A6C34878D82A}">
                    <a16:rowId xmlns:a16="http://schemas.microsoft.com/office/drawing/2014/main" val="2693345050"/>
                  </a:ext>
                </a:extLst>
              </a:tr>
              <a:tr h="1224574">
                <a:tc vMerge="1">
                  <a:txBody>
                    <a:bodyPr/>
                    <a:lstStyle/>
                    <a:p>
                      <a:endParaRPr lang="zh-TW" altLang="en-US"/>
                    </a:p>
                  </a:txBody>
                  <a:tcPr/>
                </a:tc>
                <a:tc>
                  <a:txBody>
                    <a:bodyPr/>
                    <a:lstStyle/>
                    <a:p>
                      <a:pPr algn="ctr">
                        <a:lnSpc>
                          <a:spcPct val="150000"/>
                        </a:lnSpc>
                        <a:spcAft>
                          <a:spcPts val="0"/>
                        </a:spcAft>
                      </a:pPr>
                      <a:r>
                        <a:rPr lang="zh-TW" sz="1200" b="0" kern="100">
                          <a:effectLst/>
                          <a:latin typeface="微軟正黑體" panose="020B0604030504040204" pitchFamily="34" charset="-120"/>
                          <a:ea typeface="微軟正黑體" panose="020B0604030504040204" pitchFamily="34" charset="-120"/>
                        </a:rPr>
                        <a:t>學習內容</a:t>
                      </a:r>
                    </a:p>
                  </a:txBody>
                  <a:tcPr marL="5502" marR="5502" marT="0" marB="0" anchor="ctr"/>
                </a:tc>
                <a:tc gridSpan="3">
                  <a:txBody>
                    <a:bodyPr/>
                    <a:lstStyle/>
                    <a:p>
                      <a:pPr>
                        <a:lnSpc>
                          <a:spcPct val="150000"/>
                        </a:lnSpc>
                      </a:pPr>
                      <a:r>
                        <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、南科考古館各遺址相關的器物變革。</a:t>
                      </a:r>
                    </a:p>
                    <a:p>
                      <a:pPr>
                        <a:lnSpc>
                          <a:spcPct val="150000"/>
                        </a:lnSpc>
                      </a:pPr>
                      <a:r>
                        <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2</a:t>
                      </a: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、南科考古館各遺址相關的農業變革。</a:t>
                      </a:r>
                    </a:p>
                    <a:p>
                      <a:pPr>
                        <a:lnSpc>
                          <a:spcPct val="150000"/>
                        </a:lnSpc>
                      </a:pPr>
                      <a:r>
                        <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3</a:t>
                      </a: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、古人的科技變遷。</a:t>
                      </a:r>
                    </a:p>
                    <a:p>
                      <a:pPr>
                        <a:lnSpc>
                          <a:spcPct val="150000"/>
                        </a:lnSpc>
                      </a:pPr>
                      <a:r>
                        <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4</a:t>
                      </a: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、交通帶來的文化衝擊對古人的影響。</a:t>
                      </a:r>
                      <a:endParaRPr lang="zh-TW" sz="1200" b="0" kern="100" dirty="0">
                        <a:effectLst/>
                        <a:latin typeface="微軟正黑體" panose="020B0604030504040204" pitchFamily="34" charset="-120"/>
                        <a:ea typeface="微軟正黑體" panose="020B0604030504040204" pitchFamily="34" charset="-120"/>
                      </a:endParaRPr>
                    </a:p>
                  </a:txBody>
                  <a:tcPr marL="5502" marR="5502" marT="0" marB="0" anchor="ctr"/>
                </a:tc>
                <a:tc hMerge="1">
                  <a:txBody>
                    <a:bodyPr/>
                    <a:lstStyle/>
                    <a:p>
                      <a:endParaRPr lang="zh-TW" altLang="en-US" dirty="0"/>
                    </a:p>
                  </a:txBody>
                  <a:tcPr/>
                </a:tc>
                <a:tc hMerge="1">
                  <a:txBody>
                    <a:bodyPr/>
                    <a:lstStyle/>
                    <a:p>
                      <a:pPr>
                        <a:lnSpc>
                          <a:spcPct val="150000"/>
                        </a:lnSpc>
                      </a:pPr>
                      <a:endParaRPr lang="zh-TW" sz="1200" b="0" kern="100" dirty="0">
                        <a:effectLst/>
                        <a:latin typeface="微軟正黑體" panose="020B0604030504040204" pitchFamily="34" charset="-120"/>
                        <a:ea typeface="微軟正黑體" panose="020B0604030504040204" pitchFamily="34" charset="-120"/>
                      </a:endParaRPr>
                    </a:p>
                  </a:txBody>
                  <a:tcPr marL="5502" marR="5502" marT="0" marB="0" anchor="ctr"/>
                </a:tc>
                <a:extLst>
                  <a:ext uri="{0D108BD9-81ED-4DB2-BD59-A6C34878D82A}">
                    <a16:rowId xmlns:a16="http://schemas.microsoft.com/office/drawing/2014/main" val="3968531003"/>
                  </a:ext>
                </a:extLst>
              </a:tr>
              <a:tr h="326892">
                <a:tc gridSpan="3">
                  <a:txBody>
                    <a:bodyPr/>
                    <a:lstStyle/>
                    <a:p>
                      <a:pPr marL="0" algn="ctr" defTabSz="685800" rtl="0" eaLnBrk="1" latinLnBrk="0" hangingPunct="1">
                        <a:lnSpc>
                          <a:spcPct val="150000"/>
                        </a:lnSpc>
                        <a:spcAft>
                          <a:spcPts val="0"/>
                        </a:spcAft>
                      </a:pPr>
                      <a:r>
                        <a:rPr 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學習流程、內容及實施方式</a:t>
                      </a:r>
                    </a:p>
                  </a:txBody>
                  <a:tcPr marL="5502" marR="5502" marT="0" marB="0" anchor="ctr">
                    <a:solidFill>
                      <a:schemeClr val="accent6">
                        <a:lumMod val="60000"/>
                        <a:lumOff val="40000"/>
                      </a:schemeClr>
                    </a:solidFill>
                  </a:tcPr>
                </a:tc>
                <a:tc hMerge="1">
                  <a:txBody>
                    <a:bodyPr/>
                    <a:lstStyle/>
                    <a:p>
                      <a:endParaRPr lang="zh-TW" altLang="en-US"/>
                    </a:p>
                  </a:txBody>
                  <a:tcPr/>
                </a:tc>
                <a:tc hMerge="1">
                  <a:txBody>
                    <a:bodyPr/>
                    <a:lstStyle/>
                    <a:p>
                      <a:endParaRPr lang="zh-TW" altLang="en-US"/>
                    </a:p>
                  </a:txBody>
                  <a:tcPr/>
                </a:tc>
                <a:tc>
                  <a:txBody>
                    <a:bodyPr/>
                    <a:lstStyle/>
                    <a:p>
                      <a:pPr algn="ctr">
                        <a:lnSpc>
                          <a:spcPts val="1800"/>
                        </a:lnSpc>
                        <a:spcAft>
                          <a:spcPts val="0"/>
                        </a:spcAft>
                      </a:pPr>
                      <a:r>
                        <a:rPr lang="zh-TW" altLang="en-US" sz="1400" b="1" kern="100" dirty="0" smtClean="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時間</a:t>
                      </a:r>
                      <a:endParaRPr 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solidFill>
                      <a:schemeClr val="accent6">
                        <a:lumMod val="60000"/>
                        <a:lumOff val="40000"/>
                      </a:schemeClr>
                    </a:solidFill>
                  </a:tcPr>
                </a:tc>
                <a:tc>
                  <a:txBody>
                    <a:bodyPr/>
                    <a:lstStyle/>
                    <a:p>
                      <a:pPr algn="ctr">
                        <a:lnSpc>
                          <a:spcPts val="1800"/>
                        </a:lnSpc>
                        <a:spcAft>
                          <a:spcPts val="0"/>
                        </a:spcAft>
                      </a:pPr>
                      <a:r>
                        <a:rPr lang="zh-TW" altLang="en-US" sz="1400" b="1" kern="100" dirty="0" smtClean="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備註</a:t>
                      </a:r>
                      <a:endParaRPr 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tc>
                <a:extLst>
                  <a:ext uri="{0D108BD9-81ED-4DB2-BD59-A6C34878D82A}">
                    <a16:rowId xmlns:a16="http://schemas.microsoft.com/office/drawing/2014/main" val="3119706248"/>
                  </a:ext>
                </a:extLst>
              </a:tr>
              <a:tr h="5670771">
                <a:tc gridSpan="3">
                  <a:txBody>
                    <a:bodyPr/>
                    <a:lstStyle/>
                    <a:p>
                      <a:pPr lvl="0">
                        <a:lnSpc>
                          <a:spcPct val="150000"/>
                        </a:lnSpc>
                      </a:pPr>
                      <a:r>
                        <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一</a:t>
                      </a:r>
                      <a:r>
                        <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引起動機</a:t>
                      </a:r>
                      <a:endPar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gn="just">
                        <a:lnSpc>
                          <a:spcPct val="150000"/>
                        </a:lnSpc>
                      </a:pPr>
                      <a:r>
                        <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隨著資訊含交通日益進步，人們得以突破交通界線去往更多不同的</a:t>
                      </a:r>
                      <a:endPar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地方，非歐洲地區的原住民如臺灣的原住民，在歐洲的大航海時代</a:t>
                      </a:r>
                      <a:endPar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的影響下，改變自身代代相傳的生活方式，生活軌跡的保存和古早</a:t>
                      </a:r>
                      <a:endParaRPr lang="en-US"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zh-TW" altLang="en-US" sz="1200" b="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人文化的被了解是考古的重要課題之一。</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857250" lvl="2" indent="-171450">
                        <a:lnSpc>
                          <a:spcPct val="150000"/>
                        </a:lnSpc>
                        <a:buFont typeface="Wingdings" panose="05000000000000000000" pitchFamily="2" charset="2"/>
                        <a:buChar char="l"/>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播放南科考古館介紹</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2">
                        <a:lnSpc>
                          <a:spcPct val="150000"/>
                        </a:lnSpc>
                      </a:pPr>
                      <a:r>
                        <a:rPr lang="en-US" altLang="zh-TW" sz="1200" u="sng" kern="1200" dirty="0" smtClean="0">
                          <a:solidFill>
                            <a:schemeClr val="tx1"/>
                          </a:solidFill>
                          <a:effectLst/>
                          <a:latin typeface="微軟正黑體" panose="020B0604030504040204" pitchFamily="34" charset="-120"/>
                          <a:ea typeface="微軟正黑體" panose="020B0604030504040204" pitchFamily="34" charset="-120"/>
                          <a:cs typeface="+mn-cs"/>
                          <a:hlinkClick r:id="rId3"/>
                        </a:rPr>
                        <a:t>https://www.youtube.com/watch?v=FnfyEARL3Sg</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2">
                        <a:lnSpc>
                          <a:spcPct val="150000"/>
                        </a:lnSpc>
                      </a:pPr>
                      <a:r>
                        <a:rPr lang="en-US" altLang="zh-TW" sz="1200" u="sng" kern="1200" dirty="0" smtClean="0">
                          <a:solidFill>
                            <a:schemeClr val="tx1"/>
                          </a:solidFill>
                          <a:effectLst/>
                          <a:latin typeface="微軟正黑體" panose="020B0604030504040204" pitchFamily="34" charset="-120"/>
                          <a:ea typeface="微軟正黑體" panose="020B0604030504040204" pitchFamily="34" charset="-120"/>
                          <a:cs typeface="+mn-cs"/>
                          <a:hlinkClick r:id="rId4"/>
                        </a:rPr>
                        <a:t>https://www.youtube.com/watch?v=plyshIx5_C8</a:t>
                      </a:r>
                      <a:endParaRPr lang="en-US" altLang="zh-TW" sz="1200" u="sng"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342900" marR="0" lvl="1" indent="0" algn="l" defTabSz="685800" rtl="0" eaLnBrk="1" fontAlgn="auto" latinLnBrk="0" hangingPunct="1">
                        <a:lnSpc>
                          <a:spcPct val="150000"/>
                        </a:lnSpc>
                        <a:spcBef>
                          <a:spcPts val="0"/>
                        </a:spcBef>
                        <a:spcAft>
                          <a:spcPts val="0"/>
                        </a:spcAft>
                        <a:buClrTx/>
                        <a:buSzTx/>
                        <a:buFontTx/>
                        <a:buNone/>
                        <a:tabLst/>
                        <a:defRPr/>
                      </a:pPr>
                      <a:r>
                        <a:rPr lang="en-US"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2</a:t>
                      </a:r>
                      <a:r>
                        <a:rPr lang="zh-TW" altLang="en-US" sz="1200" u="none"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u="none" kern="1200" dirty="0" smtClean="0">
                          <a:solidFill>
                            <a:schemeClr val="tx1"/>
                          </a:solidFill>
                          <a:effectLst/>
                          <a:latin typeface="微軟正黑體" panose="020B0604030504040204" pitchFamily="34" charset="-120"/>
                          <a:ea typeface="微軟正黑體" panose="020B0604030504040204" pitchFamily="34" charset="-120"/>
                          <a:cs typeface="+mn-cs"/>
                        </a:rPr>
                        <a:t>引起</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同學重新認識考古文化、考古遺址</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342900" marR="0" lvl="1" indent="0" algn="l" defTabSz="685800" rtl="0" eaLnBrk="1" fontAlgn="auto" latinLnBrk="0" hangingPunct="1">
                        <a:lnSpc>
                          <a:spcPct val="150000"/>
                        </a:lnSpc>
                        <a:spcBef>
                          <a:spcPts val="0"/>
                        </a:spcBef>
                        <a:spcAft>
                          <a:spcPts val="0"/>
                        </a:spcAft>
                        <a:buClrTx/>
                        <a:buSzTx/>
                        <a:buFontTx/>
                        <a:buNone/>
                        <a:tabLst/>
                        <a:defRPr/>
                      </a:pP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0">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二</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課程內容</a:t>
                      </a:r>
                    </a:p>
                    <a:p>
                      <a:pPr lvl="1">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說明什麼是原住民</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2</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臺灣的原住民有什麼樣的特色</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3</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臺灣的原住民與臺灣考古文化遺跡當中的史前人有什麼樣的關聯性</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4</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臺灣的原住民與外來者的互動</a:t>
                      </a:r>
                    </a:p>
                    <a:p>
                      <a:pPr lvl="1">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5</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殖民統治下的原住民、原住民族</a:t>
                      </a:r>
                    </a:p>
                    <a:p>
                      <a:pPr marL="342900" marR="0" lvl="1" indent="0" algn="l" defTabSz="685800" rtl="0" eaLnBrk="1" fontAlgn="auto" latinLnBrk="0" hangingPunct="1">
                        <a:lnSpc>
                          <a:spcPct val="150000"/>
                        </a:lnSpc>
                        <a:spcBef>
                          <a:spcPts val="0"/>
                        </a:spcBef>
                        <a:spcAft>
                          <a:spcPts val="0"/>
                        </a:spcAft>
                        <a:buClrTx/>
                        <a:buSzTx/>
                        <a:buFontTx/>
                        <a:buNone/>
                        <a:tabLst/>
                        <a:defRPr/>
                      </a:pP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endParaRPr lang="zh-TW" altLang="zh-TW" sz="1350" kern="1200" dirty="0" smtClean="0">
                        <a:solidFill>
                          <a:schemeClr val="tx1"/>
                        </a:solidFill>
                        <a:effectLst/>
                        <a:latin typeface="+mn-lt"/>
                        <a:ea typeface="+mn-ea"/>
                        <a:cs typeface="+mn-cs"/>
                      </a:endParaRPr>
                    </a:p>
                    <a:p>
                      <a:pPr lvl="0"/>
                      <a:endParaRPr lang="zh-TW" altLang="zh-TW" sz="1400" kern="1200" dirty="0" smtClean="0">
                        <a:solidFill>
                          <a:schemeClr val="tx1"/>
                        </a:solidFill>
                        <a:effectLst/>
                        <a:latin typeface="+mn-lt"/>
                        <a:ea typeface="+mn-ea"/>
                        <a:cs typeface="+mn-cs"/>
                      </a:endParaRPr>
                    </a:p>
                    <a:p>
                      <a:pPr algn="just">
                        <a:lnSpc>
                          <a:spcPct val="150000"/>
                        </a:lnSpc>
                        <a:spcAft>
                          <a:spcPts val="0"/>
                        </a:spcAft>
                      </a:pPr>
                      <a:endParaRPr lang="zh-TW" sz="1200" kern="100" dirty="0">
                        <a:effectLst/>
                        <a:latin typeface="微軟正黑體" panose="020B0604030504040204" pitchFamily="34" charset="-120"/>
                        <a:ea typeface="微軟正黑體" panose="020B0604030504040204" pitchFamily="34" charset="-120"/>
                      </a:endParaRPr>
                    </a:p>
                  </a:txBody>
                  <a:tcPr marL="5502" marR="5502" marT="0" marB="0"/>
                </a:tc>
                <a:tc hMerge="1">
                  <a:txBody>
                    <a:bodyPr/>
                    <a:lstStyle/>
                    <a:p>
                      <a:endParaRPr lang="zh-TW" altLang="en-US"/>
                    </a:p>
                  </a:txBody>
                  <a:tcPr/>
                </a:tc>
                <a:tc hMerge="1">
                  <a:txBody>
                    <a:bodyPr/>
                    <a:lstStyle/>
                    <a:p>
                      <a:endParaRPr lang="zh-TW" altLang="en-US"/>
                    </a:p>
                  </a:txBody>
                  <a:tcPr/>
                </a:tc>
                <a:tc>
                  <a:txBody>
                    <a:bodyPr/>
                    <a:lstStyle/>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r>
                        <a:rPr lang="en-US" altLang="zh-TW" sz="1200" kern="100" dirty="0" smtClean="0">
                          <a:effectLst/>
                          <a:latin typeface="微軟正黑體" panose="020B0604030504040204" pitchFamily="34" charset="-120"/>
                          <a:ea typeface="微軟正黑體" panose="020B0604030504040204" pitchFamily="34" charset="-120"/>
                        </a:rPr>
                        <a:t>5</a:t>
                      </a:r>
                      <a:r>
                        <a:rPr lang="zh-TW" altLang="en-US" sz="1200" kern="100" dirty="0" smtClean="0">
                          <a:effectLst/>
                          <a:latin typeface="微軟正黑體" panose="020B0604030504040204" pitchFamily="34" charset="-120"/>
                          <a:ea typeface="微軟正黑體" panose="020B0604030504040204" pitchFamily="34" charset="-120"/>
                        </a:rPr>
                        <a:t>分鐘</a:t>
                      </a: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r>
                        <a:rPr lang="en-US" altLang="zh-TW" sz="1200" kern="100" dirty="0" smtClean="0">
                          <a:effectLst/>
                          <a:latin typeface="微軟正黑體" panose="020B0604030504040204" pitchFamily="34" charset="-120"/>
                          <a:ea typeface="微軟正黑體" panose="020B0604030504040204" pitchFamily="34" charset="-120"/>
                        </a:rPr>
                        <a:t>30</a:t>
                      </a:r>
                      <a:r>
                        <a:rPr lang="zh-TW" altLang="en-US" sz="1200" kern="100" dirty="0" smtClean="0">
                          <a:effectLst/>
                          <a:latin typeface="微軟正黑體" panose="020B0604030504040204" pitchFamily="34" charset="-120"/>
                          <a:ea typeface="微軟正黑體" panose="020B0604030504040204" pitchFamily="34" charset="-120"/>
                        </a:rPr>
                        <a:t>分鐘</a:t>
                      </a:r>
                      <a:endParaRPr lang="zh-TW" sz="1200" kern="100" dirty="0">
                        <a:effectLst/>
                        <a:latin typeface="微軟正黑體" panose="020B0604030504040204" pitchFamily="34" charset="-120"/>
                        <a:ea typeface="微軟正黑體" panose="020B0604030504040204" pitchFamily="34" charset="-120"/>
                      </a:endParaRPr>
                    </a:p>
                  </a:txBody>
                  <a:tcPr marL="5502" marR="5502" marT="0" marB="0"/>
                </a:tc>
                <a:tc>
                  <a:txBody>
                    <a:bodyPr/>
                    <a:lstStyle/>
                    <a:p>
                      <a:pPr marL="0" marR="0" lvl="0" indent="0" algn="just" defTabSz="685800" rtl="0" eaLnBrk="1" fontAlgn="auto" latinLnBrk="0" hangingPunct="1">
                        <a:lnSpc>
                          <a:spcPts val="1800"/>
                        </a:lnSpc>
                        <a:spcBef>
                          <a:spcPts val="0"/>
                        </a:spcBef>
                        <a:spcAft>
                          <a:spcPts val="0"/>
                        </a:spcAft>
                        <a:buClrTx/>
                        <a:buSzTx/>
                        <a:buFontTx/>
                        <a:buNone/>
                        <a:tabLst/>
                        <a:defRPr/>
                      </a:pPr>
                      <a:r>
                        <a:rPr lang="zh-TW" altLang="zh-TW" sz="1200" b="0" kern="1200" dirty="0" smtClean="0">
                          <a:solidFill>
                            <a:schemeClr val="tx1"/>
                          </a:solidFill>
                          <a:effectLst/>
                          <a:latin typeface="微軟正黑體" panose="020B0604030504040204" pitchFamily="34" charset="-120"/>
                          <a:ea typeface="微軟正黑體" panose="020B0604030504040204" pitchFamily="34" charset="-120"/>
                          <a:cs typeface="+mn-cs"/>
                        </a:rPr>
                        <a:t>讓同學了解全世界唯一樹立於科學園區的博物館─南科考古館。</a:t>
                      </a:r>
                    </a:p>
                    <a:p>
                      <a:pPr algn="ctr">
                        <a:lnSpc>
                          <a:spcPts val="1800"/>
                        </a:lnSpc>
                        <a:spcAft>
                          <a:spcPts val="0"/>
                        </a:spcAft>
                      </a:pPr>
                      <a:endParaRPr lang="zh-TW" sz="1200" kern="100" dirty="0">
                        <a:effectLst/>
                        <a:latin typeface="微軟正黑體" panose="020B0604030504040204" pitchFamily="34" charset="-120"/>
                        <a:ea typeface="微軟正黑體" panose="020B0604030504040204" pitchFamily="34" charset="-120"/>
                      </a:endParaRPr>
                    </a:p>
                  </a:txBody>
                  <a:tcPr marL="5502" marR="5502" marT="0" marB="0" anchor="ctr"/>
                </a:tc>
                <a:extLst>
                  <a:ext uri="{0D108BD9-81ED-4DB2-BD59-A6C34878D82A}">
                    <a16:rowId xmlns:a16="http://schemas.microsoft.com/office/drawing/2014/main" val="1286492933"/>
                  </a:ext>
                </a:extLst>
              </a:tr>
            </a:tbl>
          </a:graphicData>
        </a:graphic>
      </p:graphicFrame>
    </p:spTree>
    <p:extLst>
      <p:ext uri="{BB962C8B-B14F-4D97-AF65-F5344CB8AC3E}">
        <p14:creationId xmlns:p14="http://schemas.microsoft.com/office/powerpoint/2010/main" val="1244221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2" name="表格 1"/>
          <p:cNvGraphicFramePr>
            <a:graphicFrameLocks noGrp="1"/>
          </p:cNvGraphicFramePr>
          <p:nvPr>
            <p:extLst>
              <p:ext uri="{D42A27DB-BD31-4B8C-83A1-F6EECF244321}">
                <p14:modId xmlns:p14="http://schemas.microsoft.com/office/powerpoint/2010/main" val="4273861312"/>
              </p:ext>
            </p:extLst>
          </p:nvPr>
        </p:nvGraphicFramePr>
        <p:xfrm>
          <a:off x="204956" y="842407"/>
          <a:ext cx="6467694" cy="5035334"/>
        </p:xfrm>
        <a:graphic>
          <a:graphicData uri="http://schemas.openxmlformats.org/drawingml/2006/table">
            <a:tbl>
              <a:tblPr>
                <a:tableStyleId>{5940675A-B579-460E-94D1-54222C63F5DA}</a:tableStyleId>
              </a:tblPr>
              <a:tblGrid>
                <a:gridCol w="770028">
                  <a:extLst>
                    <a:ext uri="{9D8B030D-6E8A-4147-A177-3AD203B41FA5}">
                      <a16:colId xmlns:a16="http://schemas.microsoft.com/office/drawing/2014/main" val="2280100236"/>
                    </a:ext>
                  </a:extLst>
                </a:gridCol>
                <a:gridCol w="4288994">
                  <a:extLst>
                    <a:ext uri="{9D8B030D-6E8A-4147-A177-3AD203B41FA5}">
                      <a16:colId xmlns:a16="http://schemas.microsoft.com/office/drawing/2014/main" val="4015159488"/>
                    </a:ext>
                  </a:extLst>
                </a:gridCol>
                <a:gridCol w="605481">
                  <a:extLst>
                    <a:ext uri="{9D8B030D-6E8A-4147-A177-3AD203B41FA5}">
                      <a16:colId xmlns:a16="http://schemas.microsoft.com/office/drawing/2014/main" val="579068669"/>
                    </a:ext>
                  </a:extLst>
                </a:gridCol>
                <a:gridCol w="803191">
                  <a:extLst>
                    <a:ext uri="{9D8B030D-6E8A-4147-A177-3AD203B41FA5}">
                      <a16:colId xmlns:a16="http://schemas.microsoft.com/office/drawing/2014/main" val="4152331315"/>
                    </a:ext>
                  </a:extLst>
                </a:gridCol>
              </a:tblGrid>
              <a:tr h="3386693">
                <a:tc gridSpan="2">
                  <a:txBody>
                    <a:bodyPr/>
                    <a:lstStyle/>
                    <a:p>
                      <a:pPr>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三</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活動</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南科考古館</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BINGO</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南科</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考古館五大文化</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大坌坑、牛稠子、大湖、蔦松、西拉雅</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的相關器物做賓果連線活動</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賓果遊戲活動參考西班牙</a:t>
                      </a:r>
                      <a:r>
                        <a:rPr lang="en-US" altLang="zh-TW" sz="1200" kern="1200" dirty="0" err="1" smtClean="0">
                          <a:solidFill>
                            <a:schemeClr val="tx1"/>
                          </a:solidFill>
                          <a:effectLst/>
                          <a:latin typeface="微軟正黑體" panose="020B0604030504040204" pitchFamily="34" charset="-120"/>
                          <a:ea typeface="微軟正黑體" panose="020B0604030504040204" pitchFamily="34" charset="-120"/>
                          <a:cs typeface="+mn-cs"/>
                        </a:rPr>
                        <a:t>Español</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賓果遊戲設計而成。</a:t>
                      </a:r>
                    </a:p>
                    <a:p>
                      <a:pPr marL="514350" lvl="1" indent="-171450">
                        <a:lnSpc>
                          <a:spcPct val="150000"/>
                        </a:lnSpc>
                        <a:buFont typeface="Wingdings" panose="05000000000000000000" pitchFamily="2" charset="2"/>
                        <a:buChar char="ü"/>
                      </a:pP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玩法一</a:t>
                      </a:r>
                      <a:endParaRPr lang="en-US"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342900" lvl="1" indent="0">
                        <a:lnSpc>
                          <a:spcPct val="150000"/>
                        </a:lnSpc>
                        <a:buFont typeface="Wingdings" panose="05000000000000000000" pitchFamily="2" charset="2"/>
                        <a:buNone/>
                      </a:pPr>
                      <a:r>
                        <a:rPr lang="en-US"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b="1"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en-US"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一個人或一組拿一張賓果卡，請一人念圖，直至有人</a:t>
                      </a:r>
                      <a:r>
                        <a:rPr lang="zh-TW" altLang="en-US" sz="1200" b="1" kern="1200" dirty="0" smtClean="0">
                          <a:solidFill>
                            <a:schemeClr val="tx1"/>
                          </a:solidFill>
                          <a:effectLst/>
                          <a:latin typeface="微軟正黑體" panose="020B0604030504040204" pitchFamily="34" charset="-120"/>
                          <a:ea typeface="微軟正黑體" panose="020B0604030504040204" pitchFamily="34" charset="-120"/>
                          <a:cs typeface="+mn-cs"/>
                        </a:rPr>
                        <a:t>賓</a:t>
                      </a: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果連線</a:t>
                      </a:r>
                      <a:r>
                        <a:rPr lang="en-US"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1-3</a:t>
                      </a: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條</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514350" lvl="1" indent="-171450">
                        <a:lnSpc>
                          <a:spcPct val="150000"/>
                        </a:lnSpc>
                        <a:buFont typeface="Wingdings" panose="05000000000000000000" pitchFamily="2" charset="2"/>
                        <a:buChar char="ü"/>
                      </a:pP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玩法二</a:t>
                      </a:r>
                      <a:endParaRPr lang="en-US"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342900" lvl="1" indent="0">
                        <a:lnSpc>
                          <a:spcPct val="150000"/>
                        </a:lnSpc>
                        <a:buFont typeface="Wingdings" panose="05000000000000000000" pitchFamily="2" charset="2"/>
                        <a:buNone/>
                      </a:pPr>
                      <a:r>
                        <a:rPr lang="en-US"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一個人或一組拿一張賓果卡，輪流唸自己的圖，直至有人賓果</a:t>
                      </a: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連線</a:t>
                      </a:r>
                      <a:endParaRPr lang="en-US"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342900" lvl="1" indent="0">
                        <a:lnSpc>
                          <a:spcPct val="150000"/>
                        </a:lnSpc>
                        <a:buFont typeface="Wingdings" panose="05000000000000000000" pitchFamily="2" charset="2"/>
                        <a:buNone/>
                      </a:pPr>
                      <a:r>
                        <a:rPr lang="zh-TW" altLang="en-US" sz="1200" b="1"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en-US"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1-3</a:t>
                      </a:r>
                      <a:r>
                        <a:rPr lang="zh-TW" altLang="zh-TW" sz="1200" b="1" kern="1200" dirty="0" smtClean="0">
                          <a:solidFill>
                            <a:schemeClr val="tx1"/>
                          </a:solidFill>
                          <a:effectLst/>
                          <a:latin typeface="微軟正黑體" panose="020B0604030504040204" pitchFamily="34" charset="-120"/>
                          <a:ea typeface="微軟正黑體" panose="020B0604030504040204" pitchFamily="34" charset="-120"/>
                          <a:cs typeface="+mn-cs"/>
                        </a:rPr>
                        <a:t>條</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分組活動</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完成學習單闖關活動</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nSpc>
                          <a:spcPct val="150000"/>
                        </a:lnSpc>
                      </a:pP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四</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形成性評量</a:t>
                      </a:r>
                    </a:p>
                    <a:p>
                      <a:pPr lvl="1">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確認小組完成學習單闖關活動並回饋學習成果</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txBody>
                  <a:tcPr marL="5502" marR="5502" marT="0" marB="0"/>
                </a:tc>
                <a:tc hMerge="1">
                  <a:txBody>
                    <a:bodyPr/>
                    <a:lstStyle/>
                    <a:p>
                      <a:endParaRPr lang="zh-TW" altLang="en-US"/>
                    </a:p>
                  </a:txBody>
                  <a:tcPr/>
                </a:tc>
                <a:tc>
                  <a:txBody>
                    <a:bodyPr/>
                    <a:lstStyle/>
                    <a:p>
                      <a:pPr marL="0" marR="0" lvl="0" indent="0" algn="ctr" defTabSz="685800" rtl="0" eaLnBrk="1" fontAlgn="auto" latinLnBrk="0" hangingPunct="1">
                        <a:lnSpc>
                          <a:spcPts val="1800"/>
                        </a:lnSpc>
                        <a:spcBef>
                          <a:spcPts val="0"/>
                        </a:spcBef>
                        <a:spcAft>
                          <a:spcPts val="0"/>
                        </a:spcAft>
                        <a:buClrTx/>
                        <a:buSzTx/>
                        <a:buFontTx/>
                        <a:buNone/>
                        <a:tabLst/>
                        <a:defRPr/>
                      </a:pPr>
                      <a:endParaRPr lang="en-US" altLang="zh-TW" sz="1200" kern="100" dirty="0" smtClean="0">
                        <a:effectLst/>
                        <a:latin typeface="微軟正黑體" panose="020B0604030504040204" pitchFamily="34" charset="-120"/>
                        <a:ea typeface="微軟正黑體" panose="020B0604030504040204" pitchFamily="34" charset="-120"/>
                      </a:endParaRPr>
                    </a:p>
                    <a:p>
                      <a:pPr marL="0" marR="0" lvl="0" indent="0" algn="ctr" defTabSz="685800" rtl="0" eaLnBrk="1" fontAlgn="auto" latinLnBrk="0" hangingPunct="1">
                        <a:lnSpc>
                          <a:spcPts val="1800"/>
                        </a:lnSpc>
                        <a:spcBef>
                          <a:spcPts val="0"/>
                        </a:spcBef>
                        <a:spcAft>
                          <a:spcPts val="0"/>
                        </a:spcAft>
                        <a:buClrTx/>
                        <a:buSzTx/>
                        <a:buFontTx/>
                        <a:buNone/>
                        <a:tabLst/>
                        <a:defRPr/>
                      </a:pPr>
                      <a:endParaRPr lang="en-US" altLang="zh-TW" sz="1200" kern="100" dirty="0" smtClean="0">
                        <a:effectLst/>
                        <a:latin typeface="微軟正黑體" panose="020B0604030504040204" pitchFamily="34" charset="-120"/>
                        <a:ea typeface="微軟正黑體" panose="020B0604030504040204" pitchFamily="34" charset="-120"/>
                      </a:endParaRPr>
                    </a:p>
                    <a:p>
                      <a:pPr marL="0" marR="0" lvl="0" indent="0" algn="ctr" defTabSz="685800" rtl="0" eaLnBrk="1" fontAlgn="auto" latinLnBrk="0" hangingPunct="1">
                        <a:lnSpc>
                          <a:spcPts val="1800"/>
                        </a:lnSpc>
                        <a:spcBef>
                          <a:spcPts val="0"/>
                        </a:spcBef>
                        <a:spcAft>
                          <a:spcPts val="0"/>
                        </a:spcAft>
                        <a:buClrTx/>
                        <a:buSzTx/>
                        <a:buFontTx/>
                        <a:buNone/>
                        <a:tabLst/>
                        <a:defRPr/>
                      </a:pPr>
                      <a:endParaRPr lang="en-US" altLang="zh-TW" sz="1200" kern="100" dirty="0" smtClean="0">
                        <a:effectLst/>
                        <a:latin typeface="微軟正黑體" panose="020B0604030504040204" pitchFamily="34" charset="-120"/>
                        <a:ea typeface="微軟正黑體" panose="020B0604030504040204" pitchFamily="34" charset="-120"/>
                      </a:endParaRPr>
                    </a:p>
                    <a:p>
                      <a:pPr marL="0" marR="0" lvl="0" indent="0" algn="ctr" defTabSz="685800" rtl="0" eaLnBrk="1" fontAlgn="auto" latinLnBrk="0" hangingPunct="1">
                        <a:lnSpc>
                          <a:spcPts val="1800"/>
                        </a:lnSpc>
                        <a:spcBef>
                          <a:spcPts val="0"/>
                        </a:spcBef>
                        <a:spcAft>
                          <a:spcPts val="0"/>
                        </a:spcAft>
                        <a:buClrTx/>
                        <a:buSzTx/>
                        <a:buFontTx/>
                        <a:buNone/>
                        <a:tabLst/>
                        <a:defRPr/>
                      </a:pPr>
                      <a:endParaRPr lang="en-US" altLang="zh-TW" sz="1200" kern="100" dirty="0" smtClean="0">
                        <a:effectLst/>
                        <a:latin typeface="微軟正黑體" panose="020B0604030504040204" pitchFamily="34" charset="-120"/>
                        <a:ea typeface="微軟正黑體" panose="020B0604030504040204" pitchFamily="34" charset="-120"/>
                      </a:endParaRPr>
                    </a:p>
                    <a:p>
                      <a:pPr marL="0" marR="0" lvl="0" indent="0" algn="ctr" defTabSz="685800" rtl="0" eaLnBrk="1" fontAlgn="auto" latinLnBrk="0" hangingPunct="1">
                        <a:lnSpc>
                          <a:spcPts val="1800"/>
                        </a:lnSpc>
                        <a:spcBef>
                          <a:spcPts val="0"/>
                        </a:spcBef>
                        <a:spcAft>
                          <a:spcPts val="0"/>
                        </a:spcAft>
                        <a:buClrTx/>
                        <a:buSzTx/>
                        <a:buFontTx/>
                        <a:buNone/>
                        <a:tabLst/>
                        <a:defRPr/>
                      </a:pPr>
                      <a:r>
                        <a:rPr lang="en-US" altLang="zh-TW" sz="1200" kern="100" dirty="0" smtClean="0">
                          <a:effectLst/>
                          <a:latin typeface="微軟正黑體" panose="020B0604030504040204" pitchFamily="34" charset="-120"/>
                          <a:ea typeface="微軟正黑體" panose="020B0604030504040204" pitchFamily="34" charset="-120"/>
                        </a:rPr>
                        <a:t>10</a:t>
                      </a:r>
                      <a:r>
                        <a:rPr lang="zh-TW" altLang="en-US" sz="1200" kern="100" dirty="0" smtClean="0">
                          <a:effectLst/>
                          <a:latin typeface="微軟正黑體" panose="020B0604030504040204" pitchFamily="34" charset="-120"/>
                          <a:ea typeface="微軟正黑體" panose="020B0604030504040204" pitchFamily="34" charset="-120"/>
                        </a:rPr>
                        <a:t>分鐘</a:t>
                      </a: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r>
                        <a:rPr lang="en-US" altLang="zh-TW" sz="1200" kern="100" dirty="0" smtClean="0">
                          <a:effectLst/>
                        </a:rPr>
                        <a:t> </a:t>
                      </a:r>
                      <a:r>
                        <a:rPr lang="en-US" altLang="zh-TW" sz="1200" kern="100" dirty="0" smtClean="0">
                          <a:effectLst/>
                          <a:latin typeface="微軟正黑體" panose="020B0604030504040204" pitchFamily="34" charset="-120"/>
                          <a:ea typeface="微軟正黑體" panose="020B0604030504040204" pitchFamily="34" charset="-120"/>
                        </a:rPr>
                        <a:t>5</a:t>
                      </a:r>
                      <a:r>
                        <a:rPr lang="zh-TW" altLang="en-US" sz="1200" kern="100" dirty="0" smtClean="0">
                          <a:effectLst/>
                          <a:latin typeface="微軟正黑體" panose="020B0604030504040204" pitchFamily="34" charset="-120"/>
                          <a:ea typeface="微軟正黑體" panose="020B0604030504040204" pitchFamily="34" charset="-120"/>
                        </a:rPr>
                        <a:t>分鐘</a:t>
                      </a: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ct val="1500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txBody>
                  <a:tcPr marL="5502" marR="5502" marT="0" marB="0"/>
                </a:tc>
                <a:tc>
                  <a:txBody>
                    <a:bodyPr/>
                    <a:lstStyle/>
                    <a:p>
                      <a:pPr algn="l">
                        <a:lnSpc>
                          <a:spcPct val="150000"/>
                        </a:lnSpc>
                        <a:spcAft>
                          <a:spcPts val="0"/>
                        </a:spcAft>
                      </a:pP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txBody>
                  <a:tcPr marL="5502" marR="5502" marT="0" marB="0"/>
                </a:tc>
                <a:extLst>
                  <a:ext uri="{0D108BD9-81ED-4DB2-BD59-A6C34878D82A}">
                    <a16:rowId xmlns:a16="http://schemas.microsoft.com/office/drawing/2014/main" val="701036494"/>
                  </a:ext>
                </a:extLst>
              </a:tr>
              <a:tr h="393496">
                <a:tc gridSpan="3">
                  <a:txBody>
                    <a:bodyPr/>
                    <a:lstStyle/>
                    <a:p>
                      <a:pPr marL="0" algn="ctr" defTabSz="685800" rtl="0" eaLnBrk="1" latinLnBrk="0" hangingPunct="1">
                        <a:lnSpc>
                          <a:spcPct val="150000"/>
                        </a:lnSpc>
                        <a:spcAft>
                          <a:spcPts val="0"/>
                        </a:spcAft>
                      </a:pPr>
                      <a:r>
                        <a:rPr lang="zh-TW" altLang="zh-TW" sz="1400" b="1" kern="100" dirty="0" smtClean="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教學回饋（請依實際教學情形斟酌寫內容）</a:t>
                      </a:r>
                      <a:endParaRPr lang="zh-TW" alt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solidFill>
                      <a:schemeClr val="accent6">
                        <a:lumMod val="60000"/>
                        <a:lumOff val="40000"/>
                      </a:schemeClr>
                    </a:solidFill>
                  </a:tcPr>
                </a:tc>
                <a:tc hMerge="1">
                  <a:txBody>
                    <a:bodyPr/>
                    <a:lstStyle/>
                    <a:p>
                      <a:endParaRPr lang="zh-TW" altLang="en-US"/>
                    </a:p>
                  </a:txBody>
                  <a:tcPr/>
                </a:tc>
                <a:tc hMerge="1">
                  <a:txBody>
                    <a:bodyPr/>
                    <a:lstStyle/>
                    <a:p>
                      <a:pPr marL="0" marR="0" lvl="0" indent="0" algn="l" defTabSz="685800" rtl="0" eaLnBrk="1" fontAlgn="auto" latinLnBrk="0" hangingPunct="1">
                        <a:lnSpc>
                          <a:spcPct val="150000"/>
                        </a:lnSpc>
                        <a:spcBef>
                          <a:spcPts val="0"/>
                        </a:spcBef>
                        <a:spcAft>
                          <a:spcPts val="0"/>
                        </a:spcAft>
                        <a:buClrTx/>
                        <a:buSzTx/>
                        <a:buFontTx/>
                        <a:buNone/>
                        <a:tabLst/>
                        <a:defRPr/>
                      </a:pP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txBody>
                  <a:tcPr marL="5502" marR="5502" marT="0" marB="0"/>
                </a:tc>
                <a:tc>
                  <a:txBody>
                    <a:bodyPr/>
                    <a:lstStyle/>
                    <a:p>
                      <a:pPr marL="0" algn="ctr" defTabSz="685800" rtl="0" eaLnBrk="1" latinLnBrk="0" hangingPunct="1">
                        <a:lnSpc>
                          <a:spcPct val="150000"/>
                        </a:lnSpc>
                        <a:spcAft>
                          <a:spcPts val="0"/>
                        </a:spcAft>
                      </a:pPr>
                      <a:endParaRPr lang="zh-TW" alt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solidFill>
                      <a:schemeClr val="accent6">
                        <a:lumMod val="60000"/>
                        <a:lumOff val="40000"/>
                      </a:schemeClr>
                    </a:solidFill>
                  </a:tcPr>
                </a:tc>
                <a:extLst>
                  <a:ext uri="{0D108BD9-81ED-4DB2-BD59-A6C34878D82A}">
                    <a16:rowId xmlns:a16="http://schemas.microsoft.com/office/drawing/2014/main" val="2911675524"/>
                  </a:ext>
                </a:extLst>
              </a:tr>
              <a:tr h="481318">
                <a:tc>
                  <a:txBody>
                    <a:bodyPr/>
                    <a:lstStyle/>
                    <a:p>
                      <a:pPr algn="ctr">
                        <a:lnSpc>
                          <a:spcPct val="100000"/>
                        </a:lnSpc>
                        <a:spcAft>
                          <a:spcPts val="0"/>
                        </a:spcAft>
                      </a:pPr>
                      <a:r>
                        <a:rPr lang="zh-TW" sz="12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教學省</a:t>
                      </a:r>
                      <a:r>
                        <a:rPr lang="zh-TW" sz="1200" b="1" kern="100" dirty="0" smtClean="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思</a:t>
                      </a:r>
                      <a:endParaRPr lang="zh-TW" sz="12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17780" marR="17780" marT="0" marB="0" anchor="ctr">
                    <a:lnR w="38100" cap="flat" cmpd="sng" algn="ctr">
                      <a:solidFill>
                        <a:schemeClr val="tx1"/>
                      </a:solidFill>
                      <a:prstDash val="solid"/>
                      <a:round/>
                      <a:headEnd type="none" w="med" len="med"/>
                      <a:tailEnd type="none" w="med" len="med"/>
                    </a:lnR>
                    <a:solidFill>
                      <a:schemeClr val="accent6">
                        <a:lumMod val="20000"/>
                        <a:lumOff val="80000"/>
                      </a:schemeClr>
                    </a:solidFill>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TW" altLang="zh-TW" sz="1200" kern="100" dirty="0" smtClean="0">
                          <a:effectLst/>
                          <a:latin typeface="微軟正黑體" panose="020B0604030504040204" pitchFamily="34" charset="-120"/>
                          <a:ea typeface="微軟正黑體" panose="020B0604030504040204" pitchFamily="34" charset="-120"/>
                        </a:rPr>
                        <a:t>尚未實施</a:t>
                      </a:r>
                      <a:endParaRPr lang="zh-TW" sz="1200" kern="100" dirty="0">
                        <a:effectLst/>
                        <a:latin typeface="微軟正黑體" panose="020B0604030504040204" pitchFamily="34" charset="-120"/>
                        <a:ea typeface="微軟正黑體" panose="020B0604030504040204" pitchFamily="34" charset="-120"/>
                      </a:endParaRPr>
                    </a:p>
                  </a:txBody>
                  <a:tcPr marL="17780" marR="1778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hMerge="1">
                  <a:txBody>
                    <a:bodyPr/>
                    <a:lstStyle/>
                    <a:p>
                      <a:pPr>
                        <a:lnSpc>
                          <a:spcPct val="150000"/>
                        </a:lnSpc>
                        <a:spcAft>
                          <a:spcPts val="0"/>
                        </a:spcAft>
                      </a:pPr>
                      <a:endParaRPr lang="zh-TW" sz="1200" kern="100" dirty="0">
                        <a:effectLst/>
                        <a:latin typeface="微軟正黑體" panose="020B0604030504040204" pitchFamily="34" charset="-120"/>
                        <a:ea typeface="微軟正黑體" panose="020B0604030504040204" pitchFamily="34" charset="-120"/>
                      </a:endParaRPr>
                    </a:p>
                  </a:txBody>
                  <a:tcPr marL="17780" marR="17780" marT="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zh-TW" sz="1200" kern="100" dirty="0">
                        <a:effectLst/>
                        <a:latin typeface="微軟正黑體" panose="020B0604030504040204" pitchFamily="34" charset="-120"/>
                        <a:ea typeface="微軟正黑體" panose="020B0604030504040204" pitchFamily="34" charset="-120"/>
                      </a:endParaRPr>
                    </a:p>
                  </a:txBody>
                  <a:tcPr marL="17780" marR="17780" marT="0" marB="0" anchor="ct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99406467"/>
                  </a:ext>
                </a:extLst>
              </a:tr>
            </a:tbl>
          </a:graphicData>
        </a:graphic>
      </p:graphicFrame>
    </p:spTree>
    <p:extLst>
      <p:ext uri="{BB962C8B-B14F-4D97-AF65-F5344CB8AC3E}">
        <p14:creationId xmlns:p14="http://schemas.microsoft.com/office/powerpoint/2010/main" val="31621302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5" name="表格 4"/>
          <p:cNvGraphicFramePr>
            <a:graphicFrameLocks noGrp="1"/>
          </p:cNvGraphicFramePr>
          <p:nvPr>
            <p:extLst>
              <p:ext uri="{D42A27DB-BD31-4B8C-83A1-F6EECF244321}">
                <p14:modId xmlns:p14="http://schemas.microsoft.com/office/powerpoint/2010/main" val="2690111096"/>
              </p:ext>
            </p:extLst>
          </p:nvPr>
        </p:nvGraphicFramePr>
        <p:xfrm>
          <a:off x="190331" y="1151326"/>
          <a:ext cx="6491119" cy="8507024"/>
        </p:xfrm>
        <a:graphic>
          <a:graphicData uri="http://schemas.openxmlformats.org/drawingml/2006/table">
            <a:tbl>
              <a:tblPr>
                <a:tableStyleId>{5940675A-B579-460E-94D1-54222C63F5DA}</a:tableStyleId>
              </a:tblPr>
              <a:tblGrid>
                <a:gridCol w="6491119">
                  <a:extLst>
                    <a:ext uri="{9D8B030D-6E8A-4147-A177-3AD203B41FA5}">
                      <a16:colId xmlns:a16="http://schemas.microsoft.com/office/drawing/2014/main" val="2280100236"/>
                    </a:ext>
                  </a:extLst>
                </a:gridCol>
              </a:tblGrid>
              <a:tr h="8507024">
                <a:tc>
                  <a:txBody>
                    <a:bodyPr/>
                    <a:lstStyle/>
                    <a:p>
                      <a:pPr>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一</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農業器具的使用</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sym typeface="Wingdings" panose="05000000000000000000" pitchFamily="2" charset="2"/>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請同學想想看，這些器物的使用是為了什麼</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看了想像圖你能夠想像自己在遠古時代這樣的活著，你能做到嗎</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那如果連這些器具都沒有，你該如何生活</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nSpc>
                          <a:spcPct val="150000"/>
                        </a:lnSpc>
                      </a:pP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石斧、石鋤、石錛</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取材自《南科的古文明》頁</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100-101</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txBody>
                  <a:tcPr marL="5502" marR="5502" marT="0" marB="0"/>
                </a:tc>
                <a:extLst>
                  <a:ext uri="{0D108BD9-81ED-4DB2-BD59-A6C34878D82A}">
                    <a16:rowId xmlns:a16="http://schemas.microsoft.com/office/drawing/2014/main" val="701036494"/>
                  </a:ext>
                </a:extLst>
              </a:tr>
            </a:tbl>
          </a:graphicData>
        </a:graphic>
      </p:graphicFrame>
      <p:sp>
        <p:nvSpPr>
          <p:cNvPr id="6" name="文字方塊 5"/>
          <p:cNvSpPr txBox="1"/>
          <p:nvPr/>
        </p:nvSpPr>
        <p:spPr>
          <a:xfrm>
            <a:off x="769098" y="655437"/>
            <a:ext cx="5362832" cy="369332"/>
          </a:xfrm>
          <a:prstGeom prst="rect">
            <a:avLst/>
          </a:prstGeom>
          <a:noFill/>
        </p:spPr>
        <p:txBody>
          <a:bodyPr wrap="square" rtlCol="0">
            <a:spAutoFit/>
          </a:bodyPr>
          <a:lstStyle/>
          <a:p>
            <a:pPr algn="ctr"/>
            <a:r>
              <a:rPr lang="zh-TW" altLang="en-US" b="1"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學習單</a:t>
            </a:r>
            <a:endParaRPr lang="en-US" altLang="zh-TW" b="1"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pic>
        <p:nvPicPr>
          <p:cNvPr id="2" name="圖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698837" y="3452226"/>
            <a:ext cx="1421579" cy="1544887"/>
          </a:xfrm>
          <a:prstGeom prst="rect">
            <a:avLst/>
          </a:prstGeom>
        </p:spPr>
      </p:pic>
      <p:pic>
        <p:nvPicPr>
          <p:cNvPr id="3" name="圖片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70430" y="3228567"/>
            <a:ext cx="1554445" cy="1892297"/>
          </a:xfrm>
          <a:prstGeom prst="rect">
            <a:avLst/>
          </a:prstGeom>
        </p:spPr>
      </p:pic>
      <p:pic>
        <p:nvPicPr>
          <p:cNvPr id="9" name="圖片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H="1">
            <a:off x="3885678" y="2902855"/>
            <a:ext cx="737846" cy="2167809"/>
          </a:xfrm>
          <a:prstGeom prst="rect">
            <a:avLst/>
          </a:prstGeom>
        </p:spPr>
      </p:pic>
      <p:pic>
        <p:nvPicPr>
          <p:cNvPr id="10" name="圖片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4766830" y="2902855"/>
            <a:ext cx="1000667" cy="2141210"/>
          </a:xfrm>
          <a:prstGeom prst="rect">
            <a:avLst/>
          </a:prstGeom>
        </p:spPr>
      </p:pic>
      <p:sp>
        <p:nvSpPr>
          <p:cNvPr id="11" name="文字方塊 10"/>
          <p:cNvSpPr txBox="1"/>
          <p:nvPr/>
        </p:nvSpPr>
        <p:spPr>
          <a:xfrm>
            <a:off x="1339916" y="5186931"/>
            <a:ext cx="1328684" cy="461665"/>
          </a:xfrm>
          <a:prstGeom prst="rect">
            <a:avLst/>
          </a:prstGeom>
          <a:noFill/>
        </p:spPr>
        <p:txBody>
          <a:bodyPr wrap="square" rtlCol="0">
            <a:spAutoFit/>
          </a:bodyPr>
          <a:lstStyle/>
          <a:p>
            <a:pPr algn="ctr"/>
            <a:r>
              <a:rPr lang="zh-TW" altLang="en-US" sz="1200" dirty="0" smtClean="0">
                <a:latin typeface="微軟正黑體" panose="020B0604030504040204" pitchFamily="34" charset="-120"/>
                <a:ea typeface="微軟正黑體" panose="020B0604030504040204" pitchFamily="34" charset="-120"/>
              </a:rPr>
              <a:t>有肩石斧</a:t>
            </a:r>
            <a:endParaRPr lang="en-US" altLang="zh-TW" sz="1200" dirty="0" smtClean="0">
              <a:latin typeface="微軟正黑體" panose="020B0604030504040204" pitchFamily="34" charset="-120"/>
              <a:ea typeface="微軟正黑體" panose="020B0604030504040204" pitchFamily="34" charset="-120"/>
            </a:endParaRPr>
          </a:p>
          <a:p>
            <a:pPr algn="ctr"/>
            <a:r>
              <a:rPr lang="zh-TW" altLang="en-US" sz="1200" dirty="0" smtClean="0">
                <a:latin typeface="微軟正黑體" panose="020B0604030504040204" pitchFamily="34" charset="-120"/>
                <a:ea typeface="微軟正黑體" panose="020B0604030504040204" pitchFamily="34" charset="-120"/>
              </a:rPr>
              <a:t>南關里遺址出土</a:t>
            </a:r>
            <a:endParaRPr lang="zh-TW" altLang="en-US" sz="1200" dirty="0">
              <a:latin typeface="微軟正黑體" panose="020B0604030504040204" pitchFamily="34" charset="-120"/>
              <a:ea typeface="微軟正黑體" panose="020B0604030504040204" pitchFamily="34" charset="-120"/>
            </a:endParaRPr>
          </a:p>
        </p:txBody>
      </p:sp>
      <p:sp>
        <p:nvSpPr>
          <p:cNvPr id="12" name="文字方塊 11"/>
          <p:cNvSpPr txBox="1"/>
          <p:nvPr/>
        </p:nvSpPr>
        <p:spPr>
          <a:xfrm>
            <a:off x="4060208" y="5170025"/>
            <a:ext cx="1269560" cy="461665"/>
          </a:xfrm>
          <a:prstGeom prst="rect">
            <a:avLst/>
          </a:prstGeom>
          <a:noFill/>
        </p:spPr>
        <p:txBody>
          <a:bodyPr wrap="square" rtlCol="0">
            <a:spAutoFit/>
          </a:bodyPr>
          <a:lstStyle/>
          <a:p>
            <a:pPr algn="ctr"/>
            <a:r>
              <a:rPr lang="zh-TW" altLang="en-US" sz="1200" dirty="0" smtClean="0">
                <a:latin typeface="微軟正黑體" panose="020B0604030504040204" pitchFamily="34" charset="-120"/>
                <a:ea typeface="微軟正黑體" panose="020B0604030504040204" pitchFamily="34" charset="-120"/>
              </a:rPr>
              <a:t>石鋤</a:t>
            </a:r>
            <a:endParaRPr lang="en-US" altLang="zh-TW" sz="1200" dirty="0" smtClean="0">
              <a:latin typeface="微軟正黑體" panose="020B0604030504040204" pitchFamily="34" charset="-120"/>
              <a:ea typeface="微軟正黑體" panose="020B0604030504040204" pitchFamily="34" charset="-120"/>
            </a:endParaRPr>
          </a:p>
          <a:p>
            <a:pPr algn="ctr"/>
            <a:r>
              <a:rPr lang="zh-TW" altLang="en-US" sz="1200" dirty="0" smtClean="0">
                <a:latin typeface="微軟正黑體" panose="020B0604030504040204" pitchFamily="34" charset="-120"/>
                <a:ea typeface="微軟正黑體" panose="020B0604030504040204" pitchFamily="34" charset="-120"/>
              </a:rPr>
              <a:t>南關里遺址出土</a:t>
            </a:r>
            <a:endParaRPr lang="zh-TW" altLang="en-US" sz="1200" dirty="0">
              <a:latin typeface="微軟正黑體" panose="020B0604030504040204" pitchFamily="34" charset="-120"/>
              <a:ea typeface="微軟正黑體" panose="020B0604030504040204" pitchFamily="34" charset="-120"/>
            </a:endParaRPr>
          </a:p>
        </p:txBody>
      </p:sp>
      <p:sp>
        <p:nvSpPr>
          <p:cNvPr id="13" name="文字方塊 12"/>
          <p:cNvSpPr txBox="1"/>
          <p:nvPr/>
        </p:nvSpPr>
        <p:spPr>
          <a:xfrm>
            <a:off x="2312626" y="8453265"/>
            <a:ext cx="1941975" cy="461665"/>
          </a:xfrm>
          <a:prstGeom prst="rect">
            <a:avLst/>
          </a:prstGeom>
          <a:noFill/>
        </p:spPr>
        <p:txBody>
          <a:bodyPr wrap="square" rtlCol="0">
            <a:spAutoFit/>
          </a:bodyPr>
          <a:lstStyle/>
          <a:p>
            <a:pPr algn="ctr"/>
            <a:r>
              <a:rPr lang="zh-TW" altLang="en-US" sz="1200" dirty="0" smtClean="0">
                <a:latin typeface="微軟正黑體" panose="020B0604030504040204" pitchFamily="34" charset="-120"/>
                <a:ea typeface="微軟正黑體" panose="020B0604030504040204" pitchFamily="34" charset="-120"/>
              </a:rPr>
              <a:t>石錛</a:t>
            </a:r>
            <a:endParaRPr lang="en-US" altLang="zh-TW" sz="1200" dirty="0" smtClean="0">
              <a:latin typeface="微軟正黑體" panose="020B0604030504040204" pitchFamily="34" charset="-120"/>
              <a:ea typeface="微軟正黑體" panose="020B0604030504040204" pitchFamily="34" charset="-120"/>
            </a:endParaRPr>
          </a:p>
          <a:p>
            <a:pPr algn="ctr"/>
            <a:r>
              <a:rPr lang="zh-TW" altLang="en-US" sz="1200" dirty="0" smtClean="0">
                <a:latin typeface="微軟正黑體" panose="020B0604030504040204" pitchFamily="34" charset="-120"/>
                <a:ea typeface="微軟正黑體" panose="020B0604030504040204" pitchFamily="34" charset="-120"/>
              </a:rPr>
              <a:t>南關里東遺址出土</a:t>
            </a:r>
            <a:endParaRPr lang="zh-TW" altLang="en-US" sz="1200" dirty="0">
              <a:latin typeface="微軟正黑體" panose="020B0604030504040204" pitchFamily="34" charset="-120"/>
              <a:ea typeface="微軟正黑體" panose="020B0604030504040204" pitchFamily="34" charset="-120"/>
            </a:endParaRPr>
          </a:p>
        </p:txBody>
      </p:sp>
      <p:pic>
        <p:nvPicPr>
          <p:cNvPr id="14" name="圖片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flipH="1">
            <a:off x="1562851" y="6422391"/>
            <a:ext cx="1036985" cy="1707860"/>
          </a:xfrm>
          <a:prstGeom prst="rect">
            <a:avLst/>
          </a:prstGeom>
        </p:spPr>
      </p:pic>
      <p:pic>
        <p:nvPicPr>
          <p:cNvPr id="15" name="圖片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flipH="1">
            <a:off x="2729747" y="6141665"/>
            <a:ext cx="1078508" cy="2157016"/>
          </a:xfrm>
          <a:prstGeom prst="rect">
            <a:avLst/>
          </a:prstGeom>
        </p:spPr>
      </p:pic>
      <p:pic>
        <p:nvPicPr>
          <p:cNvPr id="16" name="圖片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flipH="1">
            <a:off x="3923991" y="6390078"/>
            <a:ext cx="1120265" cy="1760803"/>
          </a:xfrm>
          <a:prstGeom prst="rect">
            <a:avLst/>
          </a:prstGeom>
        </p:spPr>
      </p:pic>
    </p:spTree>
    <p:extLst>
      <p:ext uri="{BB962C8B-B14F-4D97-AF65-F5344CB8AC3E}">
        <p14:creationId xmlns:p14="http://schemas.microsoft.com/office/powerpoint/2010/main" val="21555975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5" name="表格 4"/>
          <p:cNvGraphicFramePr>
            <a:graphicFrameLocks noGrp="1"/>
          </p:cNvGraphicFramePr>
          <p:nvPr>
            <p:extLst>
              <p:ext uri="{D42A27DB-BD31-4B8C-83A1-F6EECF244321}">
                <p14:modId xmlns:p14="http://schemas.microsoft.com/office/powerpoint/2010/main" val="2097765938"/>
              </p:ext>
            </p:extLst>
          </p:nvPr>
        </p:nvGraphicFramePr>
        <p:xfrm>
          <a:off x="190331" y="1151326"/>
          <a:ext cx="6491119" cy="8507024"/>
        </p:xfrm>
        <a:graphic>
          <a:graphicData uri="http://schemas.openxmlformats.org/drawingml/2006/table">
            <a:tbl>
              <a:tblPr>
                <a:tableStyleId>{5940675A-B579-460E-94D1-54222C63F5DA}</a:tableStyleId>
              </a:tblPr>
              <a:tblGrid>
                <a:gridCol w="6491119">
                  <a:extLst>
                    <a:ext uri="{9D8B030D-6E8A-4147-A177-3AD203B41FA5}">
                      <a16:colId xmlns:a16="http://schemas.microsoft.com/office/drawing/2014/main" val="2280100236"/>
                    </a:ext>
                  </a:extLst>
                </a:gridCol>
              </a:tblGrid>
              <a:tr h="8507024">
                <a:tc>
                  <a:txBody>
                    <a:bodyPr/>
                    <a:lstStyle/>
                    <a:p>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2</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、生活的想像</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r>
                      <a:b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b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r>
                      <a:b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br>
                      <a:endParaRPr lang="en-US" altLang="zh-TW" sz="1350" kern="1200" dirty="0" smtClean="0">
                        <a:solidFill>
                          <a:schemeClr val="tx1"/>
                        </a:solidFill>
                        <a:effectLst/>
                        <a:latin typeface="+mn-lt"/>
                        <a:ea typeface="+mn-ea"/>
                        <a:cs typeface="+mn-cs"/>
                      </a:endParaRPr>
                    </a:p>
                    <a:p>
                      <a:r>
                        <a:rPr lang="en-US" altLang="zh-TW" sz="1350" kern="1200" dirty="0" smtClean="0">
                          <a:solidFill>
                            <a:schemeClr val="tx1"/>
                          </a:solidFill>
                          <a:effectLst/>
                          <a:latin typeface="+mn-lt"/>
                          <a:ea typeface="+mn-ea"/>
                          <a:cs typeface="+mn-cs"/>
                        </a:rPr>
                        <a:t/>
                      </a:r>
                      <a:br>
                        <a:rPr lang="en-US" altLang="zh-TW" sz="1350" kern="1200" dirty="0" smtClean="0">
                          <a:solidFill>
                            <a:schemeClr val="tx1"/>
                          </a:solidFill>
                          <a:effectLst/>
                          <a:latin typeface="+mn-lt"/>
                          <a:ea typeface="+mn-ea"/>
                          <a:cs typeface="+mn-cs"/>
                        </a:rPr>
                      </a:br>
                      <a:r>
                        <a:rPr lang="en-US" altLang="zh-TW" sz="1350" kern="1200" dirty="0" smtClean="0">
                          <a:solidFill>
                            <a:schemeClr val="tx1"/>
                          </a:solidFill>
                          <a:effectLst/>
                          <a:latin typeface="+mn-lt"/>
                          <a:ea typeface="+mn-ea"/>
                          <a:cs typeface="+mn-cs"/>
                        </a:rPr>
                        <a:t/>
                      </a:r>
                      <a:br>
                        <a:rPr lang="en-US" altLang="zh-TW" sz="1350" kern="1200" dirty="0" smtClean="0">
                          <a:solidFill>
                            <a:schemeClr val="tx1"/>
                          </a:solidFill>
                          <a:effectLst/>
                          <a:latin typeface="+mn-lt"/>
                          <a:ea typeface="+mn-ea"/>
                          <a:cs typeface="+mn-cs"/>
                        </a:rPr>
                      </a:b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txBody>
                  <a:tcPr marL="5502" marR="5502" marT="0" marB="0"/>
                </a:tc>
                <a:extLst>
                  <a:ext uri="{0D108BD9-81ED-4DB2-BD59-A6C34878D82A}">
                    <a16:rowId xmlns:a16="http://schemas.microsoft.com/office/drawing/2014/main" val="701036494"/>
                  </a:ext>
                </a:extLst>
              </a:tr>
            </a:tbl>
          </a:graphicData>
        </a:graphic>
      </p:graphicFrame>
      <p:sp>
        <p:nvSpPr>
          <p:cNvPr id="6" name="文字方塊 5"/>
          <p:cNvSpPr txBox="1"/>
          <p:nvPr/>
        </p:nvSpPr>
        <p:spPr>
          <a:xfrm>
            <a:off x="769098" y="655437"/>
            <a:ext cx="5362832" cy="369332"/>
          </a:xfrm>
          <a:prstGeom prst="rect">
            <a:avLst/>
          </a:prstGeom>
          <a:noFill/>
        </p:spPr>
        <p:txBody>
          <a:bodyPr wrap="square" rtlCol="0">
            <a:spAutoFit/>
          </a:bodyPr>
          <a:lstStyle/>
          <a:p>
            <a:pPr algn="ctr"/>
            <a:r>
              <a:rPr lang="zh-TW" altLang="en-US" b="1"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學習單</a:t>
            </a:r>
            <a:endParaRPr lang="en-US" altLang="zh-TW" b="1"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sp>
        <p:nvSpPr>
          <p:cNvPr id="8" name="Rectangle 2"/>
          <p:cNvSpPr>
            <a:spLocks noChangeArrowheads="1"/>
          </p:cNvSpPr>
          <p:nvPr/>
        </p:nvSpPr>
        <p:spPr bwMode="auto">
          <a:xfrm>
            <a:off x="538702" y="4879096"/>
            <a:ext cx="5794375" cy="2698750"/>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pPr defTabSz="914400" eaLnBrk="0" fontAlgn="base" hangingPunct="0">
              <a:spcBef>
                <a:spcPct val="0"/>
              </a:spcBef>
              <a:spcAft>
                <a:spcPct val="0"/>
              </a:spcAft>
            </a:pPr>
            <a:endParaRPr lang="en-US" altLang="zh-TW" sz="1200" dirty="0" smtClean="0">
              <a:latin typeface="微軟正黑體" panose="020B0604030504040204" pitchFamily="34" charset="-120"/>
              <a:ea typeface="微軟正黑體" panose="020B0604030504040204" pitchFamily="34" charset="-120"/>
            </a:endParaRPr>
          </a:p>
          <a:p>
            <a:pPr defTabSz="914400" eaLnBrk="0" fontAlgn="base" hangingPunct="0">
              <a:spcBef>
                <a:spcPct val="0"/>
              </a:spcBef>
              <a:spcAft>
                <a:spcPct val="0"/>
              </a:spcAft>
            </a:pPr>
            <a:endParaRPr lang="en-US" altLang="zh-TW" sz="1200" dirty="0">
              <a:latin typeface="微軟正黑體" panose="020B0604030504040204" pitchFamily="34" charset="-120"/>
              <a:ea typeface="微軟正黑體" panose="020B0604030504040204" pitchFamily="34" charset="-120"/>
            </a:endParaRPr>
          </a:p>
          <a:p>
            <a:pPr defTabSz="914400" eaLnBrk="0" fontAlgn="base" hangingPunct="0">
              <a:spcBef>
                <a:spcPct val="0"/>
              </a:spcBef>
              <a:spcAft>
                <a:spcPct val="0"/>
              </a:spcAft>
            </a:pPr>
            <a:r>
              <a:rPr lang="en-US" altLang="zh-TW" sz="1200" dirty="0" smtClean="0">
                <a:latin typeface="微軟正黑體" panose="020B0604030504040204" pitchFamily="34" charset="-120"/>
                <a:ea typeface="微軟正黑體" panose="020B0604030504040204" pitchFamily="34" charset="-120"/>
              </a:rPr>
              <a:t>1</a:t>
            </a:r>
            <a:r>
              <a:rPr lang="zh-TW" altLang="en-US" sz="1200" dirty="0" smtClean="0">
                <a:latin typeface="微軟正黑體" panose="020B0604030504040204" pitchFamily="34" charset="-120"/>
                <a:ea typeface="微軟正黑體" panose="020B0604030504040204" pitchFamily="34" charset="-120"/>
              </a:rPr>
              <a:t>、</a:t>
            </a:r>
            <a:r>
              <a:rPr kumimoji="0" lang="zh-TW" altLang="en-US" sz="12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rPr>
              <a:t>器物的使用</a:t>
            </a:r>
            <a:r>
              <a:rPr lang="zh-TW" altLang="en-US" sz="1200" dirty="0">
                <a:latin typeface="微軟正黑體" panose="020B0604030504040204" pitchFamily="34" charset="-120"/>
                <a:ea typeface="微軟正黑體" panose="020B0604030504040204" pitchFamily="34" charset="-120"/>
              </a:rPr>
              <a:t>：</a:t>
            </a:r>
            <a:endParaRPr kumimoji="0" lang="en-US" altLang="zh-TW" sz="12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p>
            <a:pPr defTabSz="914400" eaLnBrk="0" fontAlgn="base" hangingPunct="0">
              <a:spcBef>
                <a:spcPct val="0"/>
              </a:spcBef>
              <a:spcAft>
                <a:spcPct val="0"/>
              </a:spcAft>
            </a:pPr>
            <a:endParaRPr kumimoji="0" lang="en-US" altLang="zh-TW" sz="12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p>
            <a:pPr defTabSz="914400" eaLnBrk="0" fontAlgn="base" hangingPunct="0">
              <a:spcBef>
                <a:spcPct val="0"/>
              </a:spcBef>
              <a:spcAft>
                <a:spcPct val="0"/>
              </a:spcAft>
            </a:pPr>
            <a:endParaRPr kumimoji="0" lang="en-US" altLang="zh-TW" sz="12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p>
            <a:pPr defTabSz="914400" eaLnBrk="0" fontAlgn="base" hangingPunct="0">
              <a:spcBef>
                <a:spcPct val="0"/>
              </a:spcBef>
              <a:spcAft>
                <a:spcPct val="0"/>
              </a:spcAft>
            </a:pPr>
            <a:endParaRPr kumimoji="0" lang="en-US" altLang="zh-TW" sz="12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p>
            <a:pPr defTabSz="914400" eaLnBrk="0" fontAlgn="base" hangingPunct="0">
              <a:spcBef>
                <a:spcPct val="0"/>
              </a:spcBef>
              <a:spcAft>
                <a:spcPct val="0"/>
              </a:spcAft>
            </a:pPr>
            <a:endParaRPr kumimoji="0" lang="en-US" altLang="zh-TW" sz="12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p>
            <a:pPr defTabSz="914400" eaLnBrk="0" fontAlgn="base" hangingPunct="0">
              <a:spcBef>
                <a:spcPct val="0"/>
              </a:spcBef>
              <a:spcAft>
                <a:spcPct val="0"/>
              </a:spcAft>
            </a:pPr>
            <a:endParaRPr kumimoji="0" lang="en-US" altLang="zh-TW" sz="12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p>
            <a:pPr defTabSz="914400" eaLnBrk="0" fontAlgn="base" hangingPunct="0">
              <a:spcBef>
                <a:spcPct val="0"/>
              </a:spcBef>
              <a:spcAft>
                <a:spcPct val="0"/>
              </a:spcAft>
            </a:pPr>
            <a:r>
              <a:rPr lang="en-US" altLang="zh-TW" sz="1200" dirty="0" smtClean="0">
                <a:latin typeface="微軟正黑體" panose="020B0604030504040204" pitchFamily="34" charset="-120"/>
                <a:ea typeface="微軟正黑體" panose="020B0604030504040204" pitchFamily="34" charset="-120"/>
              </a:rPr>
              <a:t>2</a:t>
            </a:r>
            <a:r>
              <a:rPr lang="zh-TW" altLang="en-US" sz="1200" dirty="0" smtClean="0">
                <a:latin typeface="微軟正黑體" panose="020B0604030504040204" pitchFamily="34" charset="-120"/>
                <a:ea typeface="微軟正黑體" panose="020B0604030504040204" pitchFamily="34" charset="-120"/>
              </a:rPr>
              <a:t>、</a:t>
            </a:r>
            <a:r>
              <a:rPr kumimoji="0" lang="zh-TW" altLang="en-US" sz="12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rPr>
              <a:t>想像的生活</a:t>
            </a:r>
            <a:r>
              <a:rPr lang="zh-TW" altLang="en-US" sz="1200" dirty="0">
                <a:latin typeface="微軟正黑體" panose="020B0604030504040204" pitchFamily="34" charset="-120"/>
                <a:ea typeface="微軟正黑體" panose="020B0604030504040204" pitchFamily="34" charset="-120"/>
              </a:rPr>
              <a:t>：</a:t>
            </a:r>
            <a:endParaRPr kumimoji="0" lang="en-US" altLang="zh-TW" sz="12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zh-TW" sz="1200" b="0" i="0" u="none" strike="noStrike" cap="none" normalizeH="0" baseline="0" dirty="0" smtClean="0">
              <a:ln>
                <a:noFill/>
              </a:ln>
              <a:solidFill>
                <a:schemeClr val="tx1"/>
              </a:solidFill>
              <a:effectLst/>
              <a:latin typeface="華康POP1體 Std W5" charset="-120"/>
              <a:ea typeface="華康POP1體 Std W5" charset="-12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zh-TW" sz="1200" b="0" i="0" u="none" strike="noStrike" cap="none" normalizeH="0" baseline="0" dirty="0" smtClean="0">
              <a:ln>
                <a:noFill/>
              </a:ln>
              <a:solidFill>
                <a:schemeClr val="tx1"/>
              </a:solidFill>
              <a:effectLst/>
              <a:latin typeface="華康POP1體 Std W5" charset="-120"/>
              <a:ea typeface="華康POP1體 Std W5"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zh-TW" altLang="zh-TW" sz="1800" b="0" i="0" u="none" strike="noStrike" cap="none" normalizeH="0" baseline="0" dirty="0" smtClean="0">
              <a:ln>
                <a:noFill/>
              </a:ln>
              <a:solidFill>
                <a:schemeClr val="tx1"/>
              </a:solidFill>
              <a:effectLst/>
              <a:latin typeface="Arial" panose="020B0604020202020204" pitchFamily="34" charset="0"/>
            </a:endParaRPr>
          </a:p>
        </p:txBody>
      </p:sp>
      <p:pic>
        <p:nvPicPr>
          <p:cNvPr id="34" name="圖片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9069" y="2279263"/>
            <a:ext cx="2551208" cy="1803954"/>
          </a:xfrm>
          <a:prstGeom prst="rect">
            <a:avLst/>
          </a:prstGeom>
        </p:spPr>
      </p:pic>
      <p:pic>
        <p:nvPicPr>
          <p:cNvPr id="35" name="圖片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66541" y="1997435"/>
            <a:ext cx="1166536" cy="1488427"/>
          </a:xfrm>
          <a:prstGeom prst="rect">
            <a:avLst/>
          </a:prstGeom>
        </p:spPr>
      </p:pic>
      <p:pic>
        <p:nvPicPr>
          <p:cNvPr id="36" name="圖片 3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37531" y="2559816"/>
            <a:ext cx="2512278" cy="1549738"/>
          </a:xfrm>
          <a:prstGeom prst="rect">
            <a:avLst/>
          </a:prstGeom>
        </p:spPr>
      </p:pic>
      <p:sp>
        <p:nvSpPr>
          <p:cNvPr id="37" name="文字方塊 36"/>
          <p:cNvSpPr txBox="1"/>
          <p:nvPr/>
        </p:nvSpPr>
        <p:spPr>
          <a:xfrm>
            <a:off x="598263" y="4077513"/>
            <a:ext cx="2262346" cy="276999"/>
          </a:xfrm>
          <a:prstGeom prst="rect">
            <a:avLst/>
          </a:prstGeom>
          <a:noFill/>
        </p:spPr>
        <p:txBody>
          <a:bodyPr wrap="square" rtlCol="0">
            <a:spAutoFit/>
          </a:bodyPr>
          <a:lstStyle/>
          <a:p>
            <a:pPr algn="ctr"/>
            <a:r>
              <a:rPr lang="zh-TW" altLang="en-US" sz="1200" dirty="0" smtClean="0">
                <a:latin typeface="微軟正黑體" panose="020B0604030504040204" pitchFamily="34" charset="-120"/>
                <a:ea typeface="微軟正黑體" panose="020B0604030504040204" pitchFamily="34" charset="-120"/>
              </a:rPr>
              <a:t>大坌坑文化石鋤使用示意圖</a:t>
            </a:r>
            <a:endParaRPr lang="zh-TW" altLang="en-US" sz="1200" dirty="0">
              <a:latin typeface="微軟正黑體" panose="020B0604030504040204" pitchFamily="34" charset="-120"/>
              <a:ea typeface="微軟正黑體" panose="020B0604030504040204" pitchFamily="34" charset="-120"/>
            </a:endParaRPr>
          </a:p>
        </p:txBody>
      </p:sp>
      <p:sp>
        <p:nvSpPr>
          <p:cNvPr id="38" name="文字方塊 37"/>
          <p:cNvSpPr txBox="1"/>
          <p:nvPr/>
        </p:nvSpPr>
        <p:spPr>
          <a:xfrm>
            <a:off x="3846975" y="4073391"/>
            <a:ext cx="2262346" cy="276999"/>
          </a:xfrm>
          <a:prstGeom prst="rect">
            <a:avLst/>
          </a:prstGeom>
          <a:noFill/>
        </p:spPr>
        <p:txBody>
          <a:bodyPr wrap="square" rtlCol="0">
            <a:spAutoFit/>
          </a:bodyPr>
          <a:lstStyle/>
          <a:p>
            <a:pPr algn="ctr"/>
            <a:r>
              <a:rPr lang="zh-TW" altLang="en-US" sz="1200" dirty="0" smtClean="0">
                <a:latin typeface="微軟正黑體" panose="020B0604030504040204" pitchFamily="34" charset="-120"/>
                <a:ea typeface="微軟正黑體" panose="020B0604030504040204" pitchFamily="34" charset="-120"/>
              </a:rPr>
              <a:t>大坌坑文化石錛使用示意圖</a:t>
            </a:r>
            <a:endParaRPr lang="zh-TW" altLang="en-US" sz="1200" dirty="0">
              <a:latin typeface="微軟正黑體" panose="020B0604030504040204" pitchFamily="34" charset="-120"/>
              <a:ea typeface="微軟正黑體" panose="020B0604030504040204" pitchFamily="34" charset="-120"/>
            </a:endParaRPr>
          </a:p>
        </p:txBody>
      </p:sp>
      <p:sp>
        <p:nvSpPr>
          <p:cNvPr id="9" name="圓角矩形 8"/>
          <p:cNvSpPr/>
          <p:nvPr/>
        </p:nvSpPr>
        <p:spPr>
          <a:xfrm>
            <a:off x="2744348" y="4670746"/>
            <a:ext cx="1016000" cy="4064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TW" altLang="en-US"/>
          </a:p>
        </p:txBody>
      </p:sp>
      <p:sp>
        <p:nvSpPr>
          <p:cNvPr id="39" name="文字方塊 38"/>
          <p:cNvSpPr txBox="1"/>
          <p:nvPr/>
        </p:nvSpPr>
        <p:spPr>
          <a:xfrm>
            <a:off x="2744348" y="4735446"/>
            <a:ext cx="986366" cy="307777"/>
          </a:xfrm>
          <a:prstGeom prst="rect">
            <a:avLst/>
          </a:prstGeom>
          <a:noFill/>
        </p:spPr>
        <p:txBody>
          <a:bodyPr wrap="square" rtlCol="0">
            <a:spAutoFit/>
          </a:bodyPr>
          <a:lstStyle/>
          <a:p>
            <a:pPr algn="ctr"/>
            <a:r>
              <a:rPr lang="zh-TW" altLang="en-US" sz="1400" b="1" dirty="0" smtClean="0">
                <a:solidFill>
                  <a:schemeClr val="bg1"/>
                </a:solidFill>
                <a:latin typeface="微軟正黑體" panose="020B0604030504040204" pitchFamily="34" charset="-120"/>
                <a:ea typeface="微軟正黑體" panose="020B0604030504040204" pitchFamily="34" charset="-120"/>
              </a:rPr>
              <a:t>回答框</a:t>
            </a:r>
            <a:endParaRPr lang="zh-TW" altLang="en-US" sz="1400" b="1" dirty="0">
              <a:solidFill>
                <a:schemeClr val="bg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9690406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5" name="表格 4"/>
          <p:cNvGraphicFramePr>
            <a:graphicFrameLocks noGrp="1"/>
          </p:cNvGraphicFramePr>
          <p:nvPr>
            <p:extLst>
              <p:ext uri="{D42A27DB-BD31-4B8C-83A1-F6EECF244321}">
                <p14:modId xmlns:p14="http://schemas.microsoft.com/office/powerpoint/2010/main" val="3619809094"/>
              </p:ext>
            </p:extLst>
          </p:nvPr>
        </p:nvGraphicFramePr>
        <p:xfrm>
          <a:off x="190331" y="1151326"/>
          <a:ext cx="6491119" cy="8507024"/>
        </p:xfrm>
        <a:graphic>
          <a:graphicData uri="http://schemas.openxmlformats.org/drawingml/2006/table">
            <a:tbl>
              <a:tblPr>
                <a:tableStyleId>{5940675A-B579-460E-94D1-54222C63F5DA}</a:tableStyleId>
              </a:tblPr>
              <a:tblGrid>
                <a:gridCol w="6491119">
                  <a:extLst>
                    <a:ext uri="{9D8B030D-6E8A-4147-A177-3AD203B41FA5}">
                      <a16:colId xmlns:a16="http://schemas.microsoft.com/office/drawing/2014/main" val="2280100236"/>
                    </a:ext>
                  </a:extLst>
                </a:gridCol>
              </a:tblGrid>
              <a:tr h="8507024">
                <a:tc>
                  <a:txBody>
                    <a:bodyPr/>
                    <a:lstStyle/>
                    <a:p>
                      <a:pPr lvl="0">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二</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漁獵或戰爭</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生活或生存</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r>
                      <a:b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b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器物</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取材自《南科的古文明》頁</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103</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r>
                      <a:b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b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r>
                      <a:b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br>
                      <a:endParaRPr lang="en-US" altLang="zh-TW" sz="1350" kern="1200" dirty="0" smtClean="0">
                        <a:solidFill>
                          <a:schemeClr val="tx1"/>
                        </a:solidFill>
                        <a:effectLst/>
                        <a:latin typeface="+mn-lt"/>
                        <a:ea typeface="+mn-ea"/>
                        <a:cs typeface="+mn-cs"/>
                      </a:endParaRPr>
                    </a:p>
                    <a:p>
                      <a:r>
                        <a:rPr lang="en-US" altLang="zh-TW" sz="1350" kern="1200" dirty="0" smtClean="0">
                          <a:solidFill>
                            <a:schemeClr val="tx1"/>
                          </a:solidFill>
                          <a:effectLst/>
                          <a:latin typeface="+mn-lt"/>
                          <a:ea typeface="+mn-ea"/>
                          <a:cs typeface="+mn-cs"/>
                        </a:rPr>
                        <a:t/>
                      </a:r>
                      <a:br>
                        <a:rPr lang="en-US" altLang="zh-TW" sz="1350" kern="1200" dirty="0" smtClean="0">
                          <a:solidFill>
                            <a:schemeClr val="tx1"/>
                          </a:solidFill>
                          <a:effectLst/>
                          <a:latin typeface="+mn-lt"/>
                          <a:ea typeface="+mn-ea"/>
                          <a:cs typeface="+mn-cs"/>
                        </a:rPr>
                      </a:br>
                      <a:r>
                        <a:rPr lang="en-US" altLang="zh-TW" sz="1350" kern="1200" dirty="0" smtClean="0">
                          <a:solidFill>
                            <a:schemeClr val="tx1"/>
                          </a:solidFill>
                          <a:effectLst/>
                          <a:latin typeface="+mn-lt"/>
                          <a:ea typeface="+mn-ea"/>
                          <a:cs typeface="+mn-cs"/>
                        </a:rPr>
                        <a:t/>
                      </a:r>
                      <a:br>
                        <a:rPr lang="en-US" altLang="zh-TW" sz="1350" kern="1200" dirty="0" smtClean="0">
                          <a:solidFill>
                            <a:schemeClr val="tx1"/>
                          </a:solidFill>
                          <a:effectLst/>
                          <a:latin typeface="+mn-lt"/>
                          <a:ea typeface="+mn-ea"/>
                          <a:cs typeface="+mn-cs"/>
                        </a:rPr>
                      </a:b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txBody>
                  <a:tcPr marL="5502" marR="5502" marT="0" marB="0"/>
                </a:tc>
                <a:extLst>
                  <a:ext uri="{0D108BD9-81ED-4DB2-BD59-A6C34878D82A}">
                    <a16:rowId xmlns:a16="http://schemas.microsoft.com/office/drawing/2014/main" val="701036494"/>
                  </a:ext>
                </a:extLst>
              </a:tr>
            </a:tbl>
          </a:graphicData>
        </a:graphic>
      </p:graphicFrame>
      <p:sp>
        <p:nvSpPr>
          <p:cNvPr id="6" name="文字方塊 5"/>
          <p:cNvSpPr txBox="1"/>
          <p:nvPr/>
        </p:nvSpPr>
        <p:spPr>
          <a:xfrm>
            <a:off x="769098" y="655437"/>
            <a:ext cx="5362832" cy="369332"/>
          </a:xfrm>
          <a:prstGeom prst="rect">
            <a:avLst/>
          </a:prstGeom>
          <a:noFill/>
        </p:spPr>
        <p:txBody>
          <a:bodyPr wrap="square" rtlCol="0">
            <a:spAutoFit/>
          </a:bodyPr>
          <a:lstStyle/>
          <a:p>
            <a:pPr algn="ctr"/>
            <a:r>
              <a:rPr lang="zh-TW" altLang="en-US" b="1"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學習單</a:t>
            </a:r>
            <a:endParaRPr lang="en-US" altLang="zh-TW" b="1"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pic>
        <p:nvPicPr>
          <p:cNvPr id="22" name="圖片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2404660" y="4832459"/>
            <a:ext cx="724978" cy="1095818"/>
          </a:xfrm>
          <a:prstGeom prst="rect">
            <a:avLst/>
          </a:prstGeom>
        </p:spPr>
      </p:pic>
      <p:pic>
        <p:nvPicPr>
          <p:cNvPr id="23" name="圖片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87072" y="4810139"/>
            <a:ext cx="783495" cy="1095903"/>
          </a:xfrm>
          <a:prstGeom prst="rect">
            <a:avLst/>
          </a:prstGeom>
        </p:spPr>
      </p:pic>
      <p:pic>
        <p:nvPicPr>
          <p:cNvPr id="24" name="圖片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64963" y="4841523"/>
            <a:ext cx="830384" cy="1116527"/>
          </a:xfrm>
          <a:prstGeom prst="rect">
            <a:avLst/>
          </a:prstGeom>
        </p:spPr>
      </p:pic>
      <p:pic>
        <p:nvPicPr>
          <p:cNvPr id="25" name="圖片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63354" y="6805384"/>
            <a:ext cx="405149" cy="2059460"/>
          </a:xfrm>
          <a:prstGeom prst="rect">
            <a:avLst/>
          </a:prstGeom>
        </p:spPr>
      </p:pic>
      <p:pic>
        <p:nvPicPr>
          <p:cNvPr id="26" name="圖片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20615" y="6861416"/>
            <a:ext cx="447463" cy="2086006"/>
          </a:xfrm>
          <a:prstGeom prst="rect">
            <a:avLst/>
          </a:prstGeom>
        </p:spPr>
      </p:pic>
      <p:pic>
        <p:nvPicPr>
          <p:cNvPr id="27" name="圖片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990563" y="6975951"/>
            <a:ext cx="268494" cy="2025535"/>
          </a:xfrm>
          <a:prstGeom prst="rect">
            <a:avLst/>
          </a:prstGeom>
        </p:spPr>
      </p:pic>
      <p:pic>
        <p:nvPicPr>
          <p:cNvPr id="28" name="圖片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776280" y="7562473"/>
            <a:ext cx="442010" cy="1118153"/>
          </a:xfrm>
          <a:prstGeom prst="rect">
            <a:avLst/>
          </a:prstGeom>
        </p:spPr>
      </p:pic>
      <p:pic>
        <p:nvPicPr>
          <p:cNvPr id="29" name="圖片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358064" y="7849610"/>
            <a:ext cx="372737" cy="733059"/>
          </a:xfrm>
          <a:prstGeom prst="rect">
            <a:avLst/>
          </a:prstGeom>
        </p:spPr>
      </p:pic>
      <p:pic>
        <p:nvPicPr>
          <p:cNvPr id="30" name="圖片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921132" y="7643949"/>
            <a:ext cx="456396" cy="1144380"/>
          </a:xfrm>
          <a:prstGeom prst="rect">
            <a:avLst/>
          </a:prstGeom>
        </p:spPr>
      </p:pic>
      <p:pic>
        <p:nvPicPr>
          <p:cNvPr id="31" name="圖片 3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31144" y="2308616"/>
            <a:ext cx="793127" cy="1299301"/>
          </a:xfrm>
          <a:prstGeom prst="rect">
            <a:avLst/>
          </a:prstGeom>
        </p:spPr>
      </p:pic>
      <p:pic>
        <p:nvPicPr>
          <p:cNvPr id="32" name="圖片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726310" y="2288358"/>
            <a:ext cx="582918" cy="1460398"/>
          </a:xfrm>
          <a:prstGeom prst="rect">
            <a:avLst/>
          </a:prstGeom>
        </p:spPr>
      </p:pic>
      <p:pic>
        <p:nvPicPr>
          <p:cNvPr id="33" name="圖片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478614" y="4930292"/>
            <a:ext cx="735715" cy="938990"/>
          </a:xfrm>
          <a:prstGeom prst="rect">
            <a:avLst/>
          </a:prstGeom>
        </p:spPr>
      </p:pic>
      <p:sp>
        <p:nvSpPr>
          <p:cNvPr id="2" name="文字方塊 1"/>
          <p:cNvSpPr txBox="1"/>
          <p:nvPr/>
        </p:nvSpPr>
        <p:spPr>
          <a:xfrm>
            <a:off x="3559002" y="2762521"/>
            <a:ext cx="1951764" cy="646331"/>
          </a:xfrm>
          <a:prstGeom prst="rect">
            <a:avLst/>
          </a:prstGeom>
          <a:solidFill>
            <a:schemeClr val="accent3">
              <a:lumMod val="20000"/>
              <a:lumOff val="80000"/>
            </a:schemeClr>
          </a:solidFill>
        </p:spPr>
        <p:txBody>
          <a:bodyPr wrap="square" rtlCol="0">
            <a:spAutoFit/>
          </a:bodyPr>
          <a:lstStyle/>
          <a:p>
            <a:r>
              <a:rPr lang="zh-TW" altLang="en-US" sz="1200" dirty="0">
                <a:latin typeface="微軟正黑體" panose="020B0604030504040204" pitchFamily="34" charset="-120"/>
                <a:ea typeface="微軟正黑體" panose="020B0604030504040204" pitchFamily="34" charset="-120"/>
              </a:rPr>
              <a:t>南關里東出土的兩件</a:t>
            </a:r>
            <a:r>
              <a:rPr lang="zh-TW" altLang="en-US" sz="1200" dirty="0" smtClean="0">
                <a:latin typeface="微軟正黑體" panose="020B0604030504040204" pitchFamily="34" charset="-120"/>
                <a:ea typeface="微軟正黑體" panose="020B0604030504040204" pitchFamily="34" charset="-120"/>
              </a:rPr>
              <a:t>玉器</a:t>
            </a:r>
            <a:r>
              <a:rPr lang="zh-TW" altLang="en-US" sz="1200" dirty="0">
                <a:latin typeface="微軟正黑體" panose="020B0604030504040204" pitchFamily="34" charset="-120"/>
                <a:ea typeface="微軟正黑體" panose="020B0604030504040204" pitchFamily="34" charset="-120"/>
              </a:rPr>
              <a:t>，是目前南科園區</a:t>
            </a:r>
            <a:r>
              <a:rPr lang="zh-TW" altLang="en-US" sz="1200" dirty="0" smtClean="0">
                <a:latin typeface="微軟正黑體" panose="020B0604030504040204" pitchFamily="34" charset="-120"/>
                <a:ea typeface="微軟正黑體" panose="020B0604030504040204" pitchFamily="34" charset="-120"/>
              </a:rPr>
              <a:t>中大</a:t>
            </a:r>
            <a:r>
              <a:rPr lang="zh-TW" altLang="en-US" sz="1200" dirty="0">
                <a:latin typeface="微軟正黑體" panose="020B0604030504040204" pitchFamily="34" charset="-120"/>
                <a:ea typeface="微軟正黑體" panose="020B0604030504040204" pitchFamily="34" charset="-120"/>
              </a:rPr>
              <a:t>坌坑文化僅有的兩</a:t>
            </a:r>
            <a:r>
              <a:rPr lang="zh-TW" altLang="en-US" sz="1200" dirty="0" smtClean="0">
                <a:latin typeface="微軟正黑體" panose="020B0604030504040204" pitchFamily="34" charset="-120"/>
                <a:ea typeface="微軟正黑體" panose="020B0604030504040204" pitchFamily="34" charset="-120"/>
              </a:rPr>
              <a:t>件</a:t>
            </a:r>
            <a:endParaRPr lang="zh-TW" altLang="en-US" sz="1200" dirty="0">
              <a:latin typeface="微軟正黑體" panose="020B0604030504040204" pitchFamily="34" charset="-120"/>
              <a:ea typeface="微軟正黑體" panose="020B0604030504040204" pitchFamily="34" charset="-120"/>
            </a:endParaRPr>
          </a:p>
        </p:txBody>
      </p:sp>
      <p:sp>
        <p:nvSpPr>
          <p:cNvPr id="3" name="文字方塊 2"/>
          <p:cNvSpPr txBox="1"/>
          <p:nvPr/>
        </p:nvSpPr>
        <p:spPr>
          <a:xfrm>
            <a:off x="2462806" y="9173327"/>
            <a:ext cx="1946167" cy="285519"/>
          </a:xfrm>
          <a:prstGeom prst="rect">
            <a:avLst/>
          </a:prstGeom>
          <a:noFill/>
        </p:spPr>
        <p:txBody>
          <a:bodyPr wrap="square" rtlCol="0">
            <a:spAutoFit/>
          </a:bodyPr>
          <a:lstStyle/>
          <a:p>
            <a:r>
              <a:rPr lang="zh-TW" altLang="en-US" sz="1200" dirty="0">
                <a:latin typeface="微軟正黑體" panose="020B0604030504040204" pitchFamily="34" charset="-120"/>
                <a:ea typeface="微軟正黑體" panose="020B0604030504040204" pitchFamily="34" charset="-120"/>
              </a:rPr>
              <a:t>骨</a:t>
            </a:r>
            <a:r>
              <a:rPr lang="zh-TW" altLang="en-US" sz="1200" dirty="0" smtClean="0">
                <a:latin typeface="微軟正黑體" panose="020B0604030504040204" pitchFamily="34" charset="-120"/>
                <a:ea typeface="微軟正黑體" panose="020B0604030504040204" pitchFamily="34" charset="-120"/>
              </a:rPr>
              <a:t>角尖器 南關里東遺址</a:t>
            </a:r>
            <a:endParaRPr lang="en-US" altLang="zh-TW" sz="1200" dirty="0" smtClean="0">
              <a:latin typeface="微軟正黑體" panose="020B0604030504040204" pitchFamily="34" charset="-120"/>
              <a:ea typeface="微軟正黑體" panose="020B0604030504040204" pitchFamily="34" charset="-120"/>
            </a:endParaRPr>
          </a:p>
        </p:txBody>
      </p:sp>
      <p:sp>
        <p:nvSpPr>
          <p:cNvPr id="19" name="文字方塊 18"/>
          <p:cNvSpPr txBox="1"/>
          <p:nvPr/>
        </p:nvSpPr>
        <p:spPr>
          <a:xfrm>
            <a:off x="2816785" y="3835466"/>
            <a:ext cx="492443" cy="276999"/>
          </a:xfrm>
          <a:prstGeom prst="rect">
            <a:avLst/>
          </a:prstGeom>
          <a:noFill/>
        </p:spPr>
        <p:txBody>
          <a:bodyPr wrap="none" rtlCol="0">
            <a:spAutoFit/>
          </a:bodyPr>
          <a:lstStyle/>
          <a:p>
            <a:r>
              <a:rPr lang="zh-TW" altLang="en-US" sz="1200" dirty="0" smtClean="0">
                <a:latin typeface="微軟正黑體" panose="020B0604030504040204" pitchFamily="34" charset="-120"/>
                <a:ea typeface="微軟正黑體" panose="020B0604030504040204" pitchFamily="34" charset="-120"/>
              </a:rPr>
              <a:t>玉錛</a:t>
            </a:r>
            <a:endParaRPr lang="en-US" altLang="zh-TW" sz="1200" dirty="0" smtClean="0">
              <a:latin typeface="微軟正黑體" panose="020B0604030504040204" pitchFamily="34" charset="-120"/>
              <a:ea typeface="微軟正黑體" panose="020B0604030504040204" pitchFamily="34" charset="-120"/>
            </a:endParaRPr>
          </a:p>
        </p:txBody>
      </p:sp>
      <p:sp>
        <p:nvSpPr>
          <p:cNvPr id="20" name="文字方塊 19"/>
          <p:cNvSpPr txBox="1"/>
          <p:nvPr/>
        </p:nvSpPr>
        <p:spPr>
          <a:xfrm>
            <a:off x="1478614" y="3835467"/>
            <a:ext cx="646331" cy="276999"/>
          </a:xfrm>
          <a:prstGeom prst="rect">
            <a:avLst/>
          </a:prstGeom>
          <a:noFill/>
        </p:spPr>
        <p:txBody>
          <a:bodyPr wrap="none" rtlCol="0">
            <a:spAutoFit/>
          </a:bodyPr>
          <a:lstStyle/>
          <a:p>
            <a:r>
              <a:rPr lang="zh-TW" altLang="en-US" sz="1200" dirty="0" smtClean="0">
                <a:latin typeface="微軟正黑體" panose="020B0604030504040204" pitchFamily="34" charset="-120"/>
                <a:ea typeface="微軟正黑體" panose="020B0604030504040204" pitchFamily="34" charset="-120"/>
              </a:rPr>
              <a:t>玉箭鏃</a:t>
            </a:r>
            <a:endParaRPr lang="zh-TW" altLang="en-US" sz="1200" dirty="0">
              <a:latin typeface="微軟正黑體" panose="020B0604030504040204" pitchFamily="34" charset="-120"/>
              <a:ea typeface="微軟正黑體" panose="020B0604030504040204" pitchFamily="34" charset="-120"/>
            </a:endParaRPr>
          </a:p>
        </p:txBody>
      </p:sp>
      <p:sp>
        <p:nvSpPr>
          <p:cNvPr id="7" name="文字方塊 6"/>
          <p:cNvSpPr txBox="1"/>
          <p:nvPr/>
        </p:nvSpPr>
        <p:spPr>
          <a:xfrm>
            <a:off x="2350410" y="6073586"/>
            <a:ext cx="1865713" cy="276999"/>
          </a:xfrm>
          <a:prstGeom prst="rect">
            <a:avLst/>
          </a:prstGeom>
          <a:noFill/>
        </p:spPr>
        <p:txBody>
          <a:bodyPr wrap="square" rtlCol="0">
            <a:spAutoFit/>
          </a:bodyPr>
          <a:lstStyle/>
          <a:p>
            <a:pPr algn="ctr"/>
            <a:r>
              <a:rPr lang="zh-TW" altLang="en-US" sz="1200" dirty="0">
                <a:latin typeface="微軟正黑體" panose="020B0604030504040204" pitchFamily="34" charset="-120"/>
                <a:ea typeface="微軟正黑體" panose="020B0604030504040204" pitchFamily="34" charset="-120"/>
              </a:rPr>
              <a:t>石網</a:t>
            </a:r>
            <a:r>
              <a:rPr lang="zh-TW" altLang="en-US" sz="1200" dirty="0" smtClean="0">
                <a:latin typeface="微軟正黑體" panose="020B0604030504040204" pitchFamily="34" charset="-120"/>
                <a:ea typeface="微軟正黑體" panose="020B0604030504040204" pitchFamily="34" charset="-120"/>
              </a:rPr>
              <a:t>墜 南關里</a:t>
            </a:r>
            <a:r>
              <a:rPr lang="zh-TW" altLang="en-US" sz="1200" dirty="0">
                <a:latin typeface="微軟正黑體" panose="020B0604030504040204" pitchFamily="34" charset="-120"/>
                <a:ea typeface="微軟正黑體" panose="020B0604030504040204" pitchFamily="34" charset="-120"/>
              </a:rPr>
              <a:t>遺址出土</a:t>
            </a:r>
          </a:p>
        </p:txBody>
      </p:sp>
    </p:spTree>
    <p:extLst>
      <p:ext uri="{BB962C8B-B14F-4D97-AF65-F5344CB8AC3E}">
        <p14:creationId xmlns:p14="http://schemas.microsoft.com/office/powerpoint/2010/main" val="4303797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5" name="表格 4"/>
          <p:cNvGraphicFramePr>
            <a:graphicFrameLocks noGrp="1"/>
          </p:cNvGraphicFramePr>
          <p:nvPr>
            <p:extLst>
              <p:ext uri="{D42A27DB-BD31-4B8C-83A1-F6EECF244321}">
                <p14:modId xmlns:p14="http://schemas.microsoft.com/office/powerpoint/2010/main" val="151662468"/>
              </p:ext>
            </p:extLst>
          </p:nvPr>
        </p:nvGraphicFramePr>
        <p:xfrm>
          <a:off x="190331" y="1151326"/>
          <a:ext cx="6491119" cy="8507024"/>
        </p:xfrm>
        <a:graphic>
          <a:graphicData uri="http://schemas.openxmlformats.org/drawingml/2006/table">
            <a:tbl>
              <a:tblPr>
                <a:tableStyleId>{5940675A-B579-460E-94D1-54222C63F5DA}</a:tableStyleId>
              </a:tblPr>
              <a:tblGrid>
                <a:gridCol w="6491119">
                  <a:extLst>
                    <a:ext uri="{9D8B030D-6E8A-4147-A177-3AD203B41FA5}">
                      <a16:colId xmlns:a16="http://schemas.microsoft.com/office/drawing/2014/main" val="2280100236"/>
                    </a:ext>
                  </a:extLst>
                </a:gridCol>
              </a:tblGrid>
              <a:tr h="8507024">
                <a:tc>
                  <a:txBody>
                    <a:bodyPr/>
                    <a:lstStyle/>
                    <a:p>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2</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生活的想像</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漁獵的生活</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取材自《南科的古文明》頁</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115</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2">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看下圖</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你看到他們使用了那些器物</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2">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(2)</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這樣的生活或受到</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哪</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些因素影響</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endParaRPr lang="en-US" altLang="zh-TW" sz="1350" kern="1200" dirty="0" smtClean="0">
                        <a:solidFill>
                          <a:schemeClr val="tx1"/>
                        </a:solidFill>
                        <a:effectLst/>
                        <a:latin typeface="+mn-lt"/>
                        <a:ea typeface="+mn-ea"/>
                        <a:cs typeface="+mn-cs"/>
                      </a:endParaRPr>
                    </a:p>
                    <a:p>
                      <a:r>
                        <a:rPr lang="en-US" altLang="zh-TW" sz="1350" kern="1200" dirty="0" smtClean="0">
                          <a:solidFill>
                            <a:schemeClr val="tx1"/>
                          </a:solidFill>
                          <a:effectLst/>
                          <a:latin typeface="+mn-lt"/>
                          <a:ea typeface="+mn-ea"/>
                          <a:cs typeface="+mn-cs"/>
                        </a:rPr>
                        <a:t/>
                      </a:r>
                      <a:br>
                        <a:rPr lang="en-US" altLang="zh-TW" sz="1350" kern="1200" dirty="0" smtClean="0">
                          <a:solidFill>
                            <a:schemeClr val="tx1"/>
                          </a:solidFill>
                          <a:effectLst/>
                          <a:latin typeface="+mn-lt"/>
                          <a:ea typeface="+mn-ea"/>
                          <a:cs typeface="+mn-cs"/>
                        </a:rPr>
                      </a:br>
                      <a:r>
                        <a:rPr lang="en-US" altLang="zh-TW" sz="1350" kern="1200" dirty="0" smtClean="0">
                          <a:solidFill>
                            <a:schemeClr val="tx1"/>
                          </a:solidFill>
                          <a:effectLst/>
                          <a:latin typeface="+mn-lt"/>
                          <a:ea typeface="+mn-ea"/>
                          <a:cs typeface="+mn-cs"/>
                        </a:rPr>
                        <a:t/>
                      </a:r>
                      <a:br>
                        <a:rPr lang="en-US" altLang="zh-TW" sz="1350" kern="1200" dirty="0" smtClean="0">
                          <a:solidFill>
                            <a:schemeClr val="tx1"/>
                          </a:solidFill>
                          <a:effectLst/>
                          <a:latin typeface="+mn-lt"/>
                          <a:ea typeface="+mn-ea"/>
                          <a:cs typeface="+mn-cs"/>
                        </a:rPr>
                      </a:b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txBody>
                  <a:tcPr marL="5502" marR="5502" marT="0" marB="0"/>
                </a:tc>
                <a:extLst>
                  <a:ext uri="{0D108BD9-81ED-4DB2-BD59-A6C34878D82A}">
                    <a16:rowId xmlns:a16="http://schemas.microsoft.com/office/drawing/2014/main" val="701036494"/>
                  </a:ext>
                </a:extLst>
              </a:tr>
            </a:tbl>
          </a:graphicData>
        </a:graphic>
      </p:graphicFrame>
      <p:sp>
        <p:nvSpPr>
          <p:cNvPr id="6" name="文字方塊 5"/>
          <p:cNvSpPr txBox="1"/>
          <p:nvPr/>
        </p:nvSpPr>
        <p:spPr>
          <a:xfrm>
            <a:off x="769098" y="655437"/>
            <a:ext cx="5362832" cy="369332"/>
          </a:xfrm>
          <a:prstGeom prst="rect">
            <a:avLst/>
          </a:prstGeom>
          <a:noFill/>
        </p:spPr>
        <p:txBody>
          <a:bodyPr wrap="square" rtlCol="0">
            <a:spAutoFit/>
          </a:bodyPr>
          <a:lstStyle/>
          <a:p>
            <a:pPr algn="ctr"/>
            <a:r>
              <a:rPr lang="zh-TW" altLang="en-US" b="1"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學習單</a:t>
            </a:r>
            <a:endParaRPr lang="en-US" altLang="zh-TW" b="1"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pic>
        <p:nvPicPr>
          <p:cNvPr id="8" name="圖片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6531" y="2792624"/>
            <a:ext cx="5818718" cy="4127809"/>
          </a:xfrm>
          <a:prstGeom prst="rect">
            <a:avLst/>
          </a:prstGeom>
          <a:ln>
            <a:solidFill>
              <a:schemeClr val="tx1"/>
            </a:solidFill>
            <a:prstDash val="lgDash"/>
          </a:ln>
        </p:spPr>
      </p:pic>
      <p:sp>
        <p:nvSpPr>
          <p:cNvPr id="7" name="文字方塊 6"/>
          <p:cNvSpPr txBox="1"/>
          <p:nvPr/>
        </p:nvSpPr>
        <p:spPr>
          <a:xfrm>
            <a:off x="1910426" y="7046990"/>
            <a:ext cx="3080176" cy="276999"/>
          </a:xfrm>
          <a:prstGeom prst="rect">
            <a:avLst/>
          </a:prstGeom>
          <a:noFill/>
        </p:spPr>
        <p:txBody>
          <a:bodyPr wrap="square" rtlCol="0">
            <a:spAutoFit/>
          </a:bodyPr>
          <a:lstStyle/>
          <a:p>
            <a:pPr algn="ctr"/>
            <a:r>
              <a:rPr lang="zh-TW" altLang="en-US" sz="1200" dirty="0">
                <a:latin typeface="微軟正黑體" panose="020B0604030504040204" pitchFamily="34" charset="-120"/>
                <a:ea typeface="微軟正黑體" panose="020B0604030504040204" pitchFamily="34" charset="-120"/>
              </a:rPr>
              <a:t>大坌坑文化漁獵生活示意圖</a:t>
            </a:r>
            <a:endParaRPr lang="zh-TW" altLang="en-US" sz="10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1405527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5" name="表格 4"/>
          <p:cNvGraphicFramePr>
            <a:graphicFrameLocks noGrp="1"/>
          </p:cNvGraphicFramePr>
          <p:nvPr>
            <p:extLst>
              <p:ext uri="{D42A27DB-BD31-4B8C-83A1-F6EECF244321}">
                <p14:modId xmlns:p14="http://schemas.microsoft.com/office/powerpoint/2010/main" val="4214902743"/>
              </p:ext>
            </p:extLst>
          </p:nvPr>
        </p:nvGraphicFramePr>
        <p:xfrm>
          <a:off x="190331" y="1028700"/>
          <a:ext cx="6491119" cy="8401050"/>
        </p:xfrm>
        <a:graphic>
          <a:graphicData uri="http://schemas.openxmlformats.org/drawingml/2006/table">
            <a:tbl>
              <a:tblPr>
                <a:tableStyleId>{5940675A-B579-460E-94D1-54222C63F5DA}</a:tableStyleId>
              </a:tblPr>
              <a:tblGrid>
                <a:gridCol w="6491119">
                  <a:extLst>
                    <a:ext uri="{9D8B030D-6E8A-4147-A177-3AD203B41FA5}">
                      <a16:colId xmlns:a16="http://schemas.microsoft.com/office/drawing/2014/main" val="2280100236"/>
                    </a:ext>
                  </a:extLst>
                </a:gridCol>
              </a:tblGrid>
              <a:tr h="8401050">
                <a:tc>
                  <a:txBody>
                    <a:bodyPr/>
                    <a:lstStyle/>
                    <a:p>
                      <a:pPr>
                        <a:lnSpc>
                          <a:spcPct val="150000"/>
                        </a:lnSpc>
                      </a:pP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0"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三</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閱讀《</a:t>
                      </a:r>
                      <a:r>
                        <a:rPr lang="zh-TW" altLang="zh-TW" sz="1200" kern="1200" dirty="0" smtClean="0">
                          <a:solidFill>
                            <a:schemeClr val="accent1"/>
                          </a:solidFill>
                          <a:effectLst/>
                          <a:latin typeface="微軟正黑體" panose="020B0604030504040204" pitchFamily="34" charset="-120"/>
                          <a:ea typeface="微軟正黑體" panose="020B0604030504040204" pitchFamily="34" charset="-120"/>
                          <a:cs typeface="+mn-cs"/>
                        </a:rPr>
                        <a:t>典藏台灣史─史前人群與文化》前言</a:t>
                      </a:r>
                      <a:r>
                        <a:rPr lang="zh-TW" altLang="en-US" sz="1200" kern="1200" dirty="0" smtClean="0">
                          <a:solidFill>
                            <a:schemeClr val="accent1"/>
                          </a:solidFill>
                          <a:effectLst/>
                          <a:latin typeface="微軟正黑體" panose="020B0604030504040204" pitchFamily="34" charset="-120"/>
                          <a:ea typeface="微軟正黑體" panose="020B0604030504040204" pitchFamily="34" charset="-120"/>
                          <a:cs typeface="+mn-cs"/>
                        </a:rPr>
                        <a:t>（</a:t>
                      </a:r>
                      <a:r>
                        <a:rPr lang="en-US" altLang="zh-TW" sz="1200" kern="1200" dirty="0" smtClean="0">
                          <a:solidFill>
                            <a:schemeClr val="accent1"/>
                          </a:solidFill>
                          <a:effectLst/>
                          <a:latin typeface="微軟正黑體" panose="020B0604030504040204" pitchFamily="34" charset="-120"/>
                          <a:ea typeface="微軟正黑體" panose="020B0604030504040204" pitchFamily="34" charset="-120"/>
                          <a:cs typeface="+mn-cs"/>
                        </a:rPr>
                        <a:t>pp.8-10</a:t>
                      </a:r>
                      <a:r>
                        <a:rPr lang="zh-TW" altLang="en-US" sz="1200" kern="1200" dirty="0" smtClean="0">
                          <a:solidFill>
                            <a:schemeClr val="accent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以了解臺灣的原住民與臺灣考古文化遺跡當中的史前人有什麼樣的關聯性</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200" kern="1200" dirty="0" smtClean="0">
                          <a:solidFill>
                            <a:srgbClr val="FF0000"/>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rgbClr val="FF0000"/>
                          </a:solidFill>
                          <a:effectLst/>
                          <a:latin typeface="微軟正黑體" panose="020B0604030504040204" pitchFamily="34" charset="-120"/>
                          <a:ea typeface="微軟正黑體" panose="020B0604030504040204" pitchFamily="34" charset="-120"/>
                          <a:cs typeface="+mn-cs"/>
                        </a:rPr>
                        <a:t>希望藉由閱讀一篇短文章了解台灣史前文化的意涵，因為是希望可以使用在課堂上，所以選擇使用比較平易近人的短篇</a:t>
                      </a:r>
                      <a:r>
                        <a:rPr lang="zh-TW" altLang="en-US" sz="1200" kern="1200" dirty="0" smtClean="0">
                          <a:solidFill>
                            <a:srgbClr val="FF0000"/>
                          </a:solidFill>
                          <a:effectLst/>
                          <a:latin typeface="微軟正黑體" panose="020B0604030504040204" pitchFamily="34" charset="-120"/>
                          <a:ea typeface="微軟正黑體" panose="020B0604030504040204" pitchFamily="34" charset="-120"/>
                          <a:cs typeface="+mn-cs"/>
                        </a:rPr>
                        <a:t>）</a:t>
                      </a:r>
                      <a:endParaRPr lang="zh-TW" altLang="zh-TW" sz="1200" kern="1200" dirty="0" smtClean="0">
                        <a:solidFill>
                          <a:srgbClr val="FF0000"/>
                        </a:solidFill>
                        <a:effectLst/>
                        <a:latin typeface="微軟正黑體" panose="020B0604030504040204" pitchFamily="34" charset="-120"/>
                        <a:ea typeface="微軟正黑體" panose="020B0604030504040204" pitchFamily="34" charset="-120"/>
                        <a:cs typeface="+mn-cs"/>
                      </a:endParaRP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台灣的歷史書寫受到文字、政治以及漢文化的影響至深</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歷年來對於歷史的認知受到歷史教育嚴重的影響</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由於以漢文化為中心的大中華史觀為核心</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因此所看到的台灣歷史幾乎是一部漢人移民台灣的過程</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而且這個移民過程也並非真實的狀態</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而是根據文字紀錄和傳述所構成的虛擬歷史。這種狀態不但見於教學的教科書</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也見於地方文史工作者所著述的地方歷史</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當然由公家機關所撰述的史志除了原住民區域之外</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可說幾乎都是描述漢人的歷史。但是台灣的「漢人」有相當數量只是擁有或使用漢文化的人群</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並非是民族分類中的一個族群</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所以今日所見台灣的歷史</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可以說是漢文化或擁有漢文化的人群逐步在台灣擴張的歷史</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這實在是一個嚴重的偏見與誤解。</a:t>
                      </a:r>
                    </a:p>
                    <a:p>
                      <a:pPr algn="just">
                        <a:lnSpc>
                          <a:spcPct val="20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從當今的狀態而言</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台灣是南島、漢二個大的文化體系和人群構成的國家。常說的「台灣人四百年史」觀點</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其實是台灣漢文化人群的四百年史</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甚至可說是漢人殖民台灣的過程所做成的歷史。因此一部台灣歷史的書寫</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無疑需要審慎思考。歷史書寫的態度必須思考以土地為主</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也就是以土地為主的史觀。做為一個考古學研究者</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從埋藏在地層中古代人類所留下來的考古遺址</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得以發現這塊土地所擁有的真實歷史和文字記載的歷史之間</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可說具有相當大的差距。從現代人進入這塊土地開始</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至少已有三至五萬年的歷史</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若往前溯至直立人</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更是二十萬年以前的人類活動史</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我們很難說明這些早期的人類他們不是「台灣人」</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他們所留下來的文化與過程不是台灣史的一部分</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更何況從血緣與基因的角度而言</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舊石器時代的人們無疑將基因留存在當代人的身上</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所以為何不能將歷史推早到有人類居住在這塊土地開始</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p>
                      <a:pPr>
                        <a:lnSpc>
                          <a:spcPct val="150000"/>
                        </a:lnSpc>
                      </a:pPr>
                      <a:endParaRPr lang="en-US" altLang="zh-TW" sz="1200" kern="1200" dirty="0" smtClean="0">
                        <a:solidFill>
                          <a:schemeClr val="tx1"/>
                        </a:solidFill>
                        <a:effectLst/>
                        <a:latin typeface="+mn-lt"/>
                        <a:ea typeface="+mn-ea"/>
                        <a:cs typeface="+mn-cs"/>
                      </a:endParaRPr>
                    </a:p>
                  </a:txBody>
                  <a:tcPr marL="5502" marR="5502" marT="0" marB="0"/>
                </a:tc>
                <a:extLst>
                  <a:ext uri="{0D108BD9-81ED-4DB2-BD59-A6C34878D82A}">
                    <a16:rowId xmlns:a16="http://schemas.microsoft.com/office/drawing/2014/main" val="701036494"/>
                  </a:ext>
                </a:extLst>
              </a:tr>
            </a:tbl>
          </a:graphicData>
        </a:graphic>
      </p:graphicFrame>
      <p:sp>
        <p:nvSpPr>
          <p:cNvPr id="6" name="文字方塊 5"/>
          <p:cNvSpPr txBox="1"/>
          <p:nvPr/>
        </p:nvSpPr>
        <p:spPr>
          <a:xfrm>
            <a:off x="769098" y="655437"/>
            <a:ext cx="5362832" cy="369332"/>
          </a:xfrm>
          <a:prstGeom prst="rect">
            <a:avLst/>
          </a:prstGeom>
          <a:noFill/>
        </p:spPr>
        <p:txBody>
          <a:bodyPr wrap="square" rtlCol="0">
            <a:spAutoFit/>
          </a:bodyPr>
          <a:lstStyle/>
          <a:p>
            <a:pPr algn="ctr"/>
            <a:r>
              <a:rPr lang="zh-TW" altLang="en-US" b="1"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學習單</a:t>
            </a:r>
            <a:endParaRPr lang="en-US" altLang="zh-TW" b="1"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0253664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5" name="表格 4"/>
          <p:cNvGraphicFramePr>
            <a:graphicFrameLocks noGrp="1"/>
          </p:cNvGraphicFramePr>
          <p:nvPr>
            <p:extLst>
              <p:ext uri="{D42A27DB-BD31-4B8C-83A1-F6EECF244321}">
                <p14:modId xmlns:p14="http://schemas.microsoft.com/office/powerpoint/2010/main" val="1219470832"/>
              </p:ext>
            </p:extLst>
          </p:nvPr>
        </p:nvGraphicFramePr>
        <p:xfrm>
          <a:off x="190331" y="1024769"/>
          <a:ext cx="6491119" cy="8443081"/>
        </p:xfrm>
        <a:graphic>
          <a:graphicData uri="http://schemas.openxmlformats.org/drawingml/2006/table">
            <a:tbl>
              <a:tblPr>
                <a:tableStyleId>{5940675A-B579-460E-94D1-54222C63F5DA}</a:tableStyleId>
              </a:tblPr>
              <a:tblGrid>
                <a:gridCol w="6491119">
                  <a:extLst>
                    <a:ext uri="{9D8B030D-6E8A-4147-A177-3AD203B41FA5}">
                      <a16:colId xmlns:a16="http://schemas.microsoft.com/office/drawing/2014/main" val="2280100236"/>
                    </a:ext>
                  </a:extLst>
                </a:gridCol>
              </a:tblGrid>
              <a:tr h="8443081">
                <a:tc>
                  <a:txBody>
                    <a:bodyPr/>
                    <a:lstStyle/>
                    <a:p>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gn="just">
                        <a:lnSpc>
                          <a:spcPct val="20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其次</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今日台灣原住民族祖先型態的南島文化初期形成的過程</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從考古學的資料而言</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清楚說明是在台灣這塊土地逐漸發展而來</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原住民族的歷史發展過程</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透過考古學研究資料</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可以追溯到距今五千年前</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無疑是台灣歷史的一部分</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更何況南島民族的祖先是一個擅於海洋航行的人群</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因此遷徙到鄰近的島嶼自是生活的一種方式</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這種遷徙造成南島文化向島嶼東南亞擴散</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覆蓋於原有人群與文化之上</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成為今日島嶼東南亞區域最重要的文化體系。再向南側與東側遷徙</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終於構成大南島文化</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分布於太平洋、印度洋以及其間的島嶼東南亞</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而成為世界上唯一的海洋民族。這種人群與文化擴散的過程</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無疑 也是整體台灣大歷史的一部分。</a:t>
                      </a:r>
                    </a:p>
                    <a:p>
                      <a:pPr algn="just">
                        <a:lnSpc>
                          <a:spcPct val="20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再者</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帶有漢文化的人群</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一般都認為是十七世紀以來荷蘭、西班牙殖民者以及隨後的鄭氏、大清帝國一系列外來統治者所帶來</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但是從考古學的觀點而言</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卻完全不是這麼一回事。漢人早期移民澎湖群島</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從九世紀末以來就有漢文化人群進入捕魚或定居</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或者做為貿易的轉運站</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這些是大家所熟知的歷史知識</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也有少許文獻。但是台灣本島西海岸因為沒有文字記載</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因此歷史完全不書寫</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其實台灣本島西海岸南北近年已經發現相當數量的考古遺址</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擁有九世紀末以來的外來陶瓷器</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這些外來物品可以確認是海峽對岸中華帝國唐末五代以來經過宋元直到大明帝國時期的產物</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這些物品大多混入台灣本島史前最晚階段的考古遺址</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也就是原住民族直接祖先的聚落之內。這無疑是早期進入台灣本島而且帶有漢文化的人群</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文獻歷史雖無任何記載</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但是考古遺址卻明顯的告訴我們</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帶有漢文化人群在不同時間進入的紀錄</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無疑這是歷史的一部分</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雖然沒有文字紀錄</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但由這些物質遺留卻明顯說明</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考古學者也已經將這些研究成果發表於國內外刊物與書籍。從上述南島文化與漢文化以及更早的舊石器時代人群的例子</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可以深刻說明考古學研究對於歷史書寫的重要性。 做為一個考古學工作者</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撰述這本小書的目的</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在於深化台灣人對自己所屬土地歷史文化的想像與眞實</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藉以建構 一部眞正的台灣大歷史。</a:t>
                      </a:r>
                      <a:endParaRPr lang="en-US" altLang="zh-TW" sz="1200" kern="1200" dirty="0" smtClean="0">
                        <a:solidFill>
                          <a:schemeClr val="tx1"/>
                        </a:solidFill>
                        <a:effectLst/>
                        <a:latin typeface="+mn-lt"/>
                        <a:ea typeface="+mn-ea"/>
                        <a:cs typeface="+mn-cs"/>
                      </a:endParaRPr>
                    </a:p>
                  </a:txBody>
                  <a:tcPr marL="5502" marR="5502" marT="0" marB="0"/>
                </a:tc>
                <a:extLst>
                  <a:ext uri="{0D108BD9-81ED-4DB2-BD59-A6C34878D82A}">
                    <a16:rowId xmlns:a16="http://schemas.microsoft.com/office/drawing/2014/main" val="701036494"/>
                  </a:ext>
                </a:extLst>
              </a:tr>
            </a:tbl>
          </a:graphicData>
        </a:graphic>
      </p:graphicFrame>
      <p:sp>
        <p:nvSpPr>
          <p:cNvPr id="6" name="文字方塊 5"/>
          <p:cNvSpPr txBox="1"/>
          <p:nvPr/>
        </p:nvSpPr>
        <p:spPr>
          <a:xfrm>
            <a:off x="769098" y="655437"/>
            <a:ext cx="5362832" cy="369332"/>
          </a:xfrm>
          <a:prstGeom prst="rect">
            <a:avLst/>
          </a:prstGeom>
          <a:noFill/>
        </p:spPr>
        <p:txBody>
          <a:bodyPr wrap="square" rtlCol="0">
            <a:spAutoFit/>
          </a:bodyPr>
          <a:lstStyle/>
          <a:p>
            <a:pPr algn="ctr"/>
            <a:r>
              <a:rPr lang="zh-TW" altLang="en-US" b="1"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學習單</a:t>
            </a:r>
            <a:endParaRPr lang="en-US" altLang="zh-TW" b="1"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5159789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693</TotalTime>
  <Words>3479</Words>
  <Application>Microsoft Office PowerPoint</Application>
  <PresentationFormat>A4 紙張 (210x297 公釐)</PresentationFormat>
  <Paragraphs>252</Paragraphs>
  <Slides>13</Slides>
  <Notes>0</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13</vt:i4>
      </vt:variant>
    </vt:vector>
  </HeadingPairs>
  <TitlesOfParts>
    <vt:vector size="22" baseType="lpstr">
      <vt:lpstr>華康POP1體 Std W5</vt:lpstr>
      <vt:lpstr>微軟正黑體</vt:lpstr>
      <vt:lpstr>新細明體</vt:lpstr>
      <vt:lpstr>Arial</vt:lpstr>
      <vt:lpstr>Calibri</vt:lpstr>
      <vt:lpstr>Calibri Light</vt:lpstr>
      <vt:lpstr>Wingdings</vt:lpstr>
      <vt:lpstr>Wingdings 2</vt:lpstr>
      <vt:lpstr>Office 佈景主題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南科館-林弘君</dc:creator>
  <cp:lastModifiedBy>南科館-林弘君</cp:lastModifiedBy>
  <cp:revision>70</cp:revision>
  <dcterms:created xsi:type="dcterms:W3CDTF">2023-12-20T02:48:59Z</dcterms:created>
  <dcterms:modified xsi:type="dcterms:W3CDTF">2023-12-29T07:48:08Z</dcterms:modified>
</cp:coreProperties>
</file>