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6858000" cy="51435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ECE2"/>
    <a:srgbClr val="FFCC99"/>
    <a:srgbClr val="9FAA94"/>
    <a:srgbClr val="A1A759"/>
    <a:srgbClr val="666699"/>
    <a:srgbClr val="FF00FF"/>
    <a:srgbClr val="6600CC"/>
    <a:srgbClr val="C3D69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72" autoAdjust="0"/>
  </p:normalViewPr>
  <p:slideViewPr>
    <p:cSldViewPr>
      <p:cViewPr varScale="1">
        <p:scale>
          <a:sx n="122" d="100"/>
          <a:sy n="122" d="100"/>
        </p:scale>
        <p:origin x="2160" y="10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3DA87-549D-4DAC-BBA4-70CBDD65AA44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9FBFF-598B-49DA-A2E3-D7D82DE0D2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4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摩登史前餐點上桌了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小朋友，從圖片中你看到什麼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我們今日要談什麼主題呢</a:t>
            </a:r>
            <a:r>
              <a:rPr lang="en-US" altLang="zh-TW"/>
              <a:t>?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史前人類的打扮與穿著是怎樣的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穿著什麼</a:t>
            </a:r>
            <a:r>
              <a:rPr lang="en-US" altLang="zh-TW" dirty="0"/>
              <a:t>?</a:t>
            </a:r>
            <a:r>
              <a:rPr lang="zh-TW" altLang="en-US" dirty="0"/>
              <a:t>用什麼做的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戴著什麼</a:t>
            </a:r>
            <a:r>
              <a:rPr lang="en-US" altLang="zh-TW" dirty="0"/>
              <a:t>?</a:t>
            </a:r>
            <a:r>
              <a:rPr lang="zh-TW" altLang="en-US" dirty="0"/>
              <a:t>用什麼做的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右邊的圖示是什麼</a:t>
            </a:r>
            <a:r>
              <a:rPr lang="en-US" altLang="zh-TW" dirty="0"/>
              <a:t>?</a:t>
            </a:r>
            <a:r>
              <a:rPr lang="zh-TW" altLang="en-US" dirty="0"/>
              <a:t>這些菜餚在史前可以吃到嗎</a:t>
            </a:r>
            <a:r>
              <a:rPr lang="en-US" altLang="zh-TW" dirty="0"/>
              <a:t>?</a:t>
            </a:r>
            <a:r>
              <a:rPr lang="zh-TW" altLang="en-US" dirty="0"/>
              <a:t>為什麼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會有煎蛋嗎</a:t>
            </a:r>
            <a:r>
              <a:rPr lang="en-US" altLang="zh-TW" dirty="0"/>
              <a:t>?</a:t>
            </a:r>
            <a:r>
              <a:rPr lang="zh-TW" altLang="en-US" dirty="0"/>
              <a:t>會有熱狗嗎</a:t>
            </a:r>
            <a:r>
              <a:rPr lang="en-US" altLang="zh-TW" dirty="0"/>
              <a:t>?</a:t>
            </a:r>
            <a:r>
              <a:rPr lang="zh-TW" altLang="en-US" dirty="0"/>
              <a:t>會有吐司嗎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那如果沒有，請問史前人類吃什麼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讓我們一起穿越時空，回到</a:t>
            </a:r>
            <a:r>
              <a:rPr lang="en-US" altLang="zh-TW" dirty="0"/>
              <a:t>5000</a:t>
            </a:r>
            <a:r>
              <a:rPr lang="zh-TW" altLang="en-US" dirty="0"/>
              <a:t>年前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94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有個小朋友叫做史達，穿越時空來到</a:t>
            </a:r>
            <a:r>
              <a:rPr lang="en-US" altLang="zh-TW" dirty="0"/>
              <a:t>5000</a:t>
            </a:r>
            <a:r>
              <a:rPr lang="zh-TW" altLang="en-US" dirty="0"/>
              <a:t>年前，他自言自語的說</a:t>
            </a:r>
            <a:r>
              <a:rPr lang="en-US" altLang="zh-TW" dirty="0"/>
              <a:t>:</a:t>
            </a:r>
            <a:r>
              <a:rPr lang="zh-TW" altLang="en-US" dirty="0"/>
              <a:t>剛剛還在吃飯呢</a:t>
            </a:r>
            <a:r>
              <a:rPr lang="en-US" altLang="zh-TW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肚子真的很餓，飯呢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這裡會有飯嗎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請問小朋友</a:t>
            </a:r>
            <a:r>
              <a:rPr lang="en-US" altLang="zh-TW" dirty="0"/>
              <a:t>:</a:t>
            </a:r>
            <a:r>
              <a:rPr lang="zh-TW" altLang="en-US" dirty="0"/>
              <a:t>現代的飯怎麼來的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讓學生自由發表</a:t>
            </a:r>
            <a:r>
              <a:rPr lang="en-US" altLang="zh-TW" dirty="0"/>
              <a:t>:</a:t>
            </a:r>
            <a:r>
              <a:rPr lang="zh-TW" altLang="en-US" dirty="0"/>
              <a:t>播種、育苗、插秧、噴藥、收割、脫殼</a:t>
            </a:r>
            <a:r>
              <a:rPr lang="en-US" altLang="zh-TW" dirty="0"/>
              <a:t>…..</a:t>
            </a:r>
            <a:r>
              <a:rPr lang="zh-TW" altLang="en-US" dirty="0"/>
              <a:t>等，現今有機械可以取代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可是史前人類有飯可以吃嗎</a:t>
            </a:r>
            <a:r>
              <a:rPr lang="en-US" altLang="zh-TW" dirty="0"/>
              <a:t>?</a:t>
            </a:r>
            <a:r>
              <a:rPr lang="zh-TW" altLang="en-US" dirty="0"/>
              <a:t>那飯怎麼來的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人類自己播種的，但如何耕種</a:t>
            </a:r>
            <a:r>
              <a:rPr lang="en-US" altLang="zh-TW" dirty="0"/>
              <a:t>?</a:t>
            </a:r>
            <a:r>
              <a:rPr lang="zh-TW" altLang="en-US" dirty="0"/>
              <a:t>有哪些工具可以使用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工具是什麼做的</a:t>
            </a:r>
            <a:r>
              <a:rPr lang="en-US" altLang="zh-TW" dirty="0"/>
              <a:t>?</a:t>
            </a:r>
            <a:r>
              <a:rPr lang="zh-TW" altLang="en-US" dirty="0"/>
              <a:t>圓的</a:t>
            </a:r>
            <a:r>
              <a:rPr lang="en-US" altLang="zh-TW" dirty="0"/>
              <a:t>?</a:t>
            </a:r>
            <a:r>
              <a:rPr lang="zh-TW" altLang="en-US" dirty="0"/>
              <a:t>扁的</a:t>
            </a:r>
            <a:r>
              <a:rPr lang="en-US" altLang="zh-TW" dirty="0"/>
              <a:t>?</a:t>
            </a:r>
            <a:r>
              <a:rPr lang="zh-TW" altLang="en-US" dirty="0"/>
              <a:t>長的</a:t>
            </a:r>
            <a:r>
              <a:rPr lang="en-US" altLang="zh-TW" dirty="0"/>
              <a:t>?</a:t>
            </a:r>
            <a:r>
              <a:rPr lang="zh-TW" altLang="en-US" dirty="0"/>
              <a:t>短的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請小朋友說說看，並畫在紙上</a:t>
            </a:r>
            <a:r>
              <a:rPr lang="en-US" altLang="zh-TW" dirty="0"/>
              <a:t>(</a:t>
            </a:r>
            <a:r>
              <a:rPr lang="zh-TW" altLang="en-US" dirty="0"/>
              <a:t>學習單二</a:t>
            </a:r>
            <a:r>
              <a:rPr lang="en-US" altLang="zh-TW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公布答案</a:t>
            </a:r>
            <a:r>
              <a:rPr lang="en-US" altLang="zh-TW" dirty="0"/>
              <a:t>:</a:t>
            </a:r>
            <a:r>
              <a:rPr lang="zh-TW" altLang="en-US" dirty="0"/>
              <a:t>考古學發現工具是用石頭做的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有石鋤用來除草、石刀就來收割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仔細看看石鋤和石刀的形狀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和現在的什麼很像</a:t>
            </a:r>
            <a:r>
              <a:rPr lang="en-US" altLang="zh-TW" dirty="0"/>
              <a:t>?</a:t>
            </a:r>
            <a:r>
              <a:rPr lang="zh-TW" altLang="en-US" dirty="0"/>
              <a:t>確定考古學家的推測是對的嗎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有沒有可能其實石鋤和石刀是其他用途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讓學生自由發表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22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史達吃了一些飯後，覺得沒有配菜，飯實在太乾了，他很想吃魚，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但他記得魚只要跟媽媽去菜市場買就有了，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請問菜市場的魚是從哪來的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讓學生發表，老師引導至捕撈漁業或養殖漁業來的。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那史前人類有魚可以吃嗎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史前有魚嗎</a:t>
            </a:r>
            <a:r>
              <a:rPr lang="en-US" altLang="zh-TW" dirty="0"/>
              <a:t>?</a:t>
            </a:r>
            <a:r>
              <a:rPr lang="zh-TW" altLang="en-US" dirty="0"/>
              <a:t>研究發現</a:t>
            </a:r>
            <a:r>
              <a:rPr lang="en-US" altLang="zh-TW" dirty="0"/>
              <a:t>5000</a:t>
            </a:r>
            <a:r>
              <a:rPr lang="zh-TW" altLang="en-US" dirty="0"/>
              <a:t>年前是有魚存在的，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那如果要吃魚要怎麼捕魚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讓學生發表意見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再介紹石簇、魚卡子、網墜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還有以前的人也會編織魚網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是相當有智慧的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557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史達也是肉食主義者，他也很喜歡吃肉，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但哪裡有肉呢</a:t>
            </a:r>
            <a:r>
              <a:rPr lang="en-US" altLang="zh-TW" dirty="0"/>
              <a:t>?</a:t>
            </a:r>
            <a:r>
              <a:rPr lang="zh-TW" altLang="en-US" dirty="0"/>
              <a:t>現在要去菜市場或超級市場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才可以買到肉品，但這些肉品從哪來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原來現代是養殖畜牧業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那史前人類有肉可以吃嗎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讓學生發表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史前人類是狩獵，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利用的工具有網墜和石簇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請問史前人類如何抓取鳥類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考古學家沒有特別提到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讓學生自由發表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67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史達除了魚和肉以外，他是個乖寶寶，也喜歡吃蔬菜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請問現在要吃蔬菜，要從哪裡拿到呢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菜市場、農場地、超級市場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請問史前人類有蔬菜可以吃嗎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考古學並未提到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讓學生自由發表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83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史達發現史前人類有些食物是生的，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現代的我們是怎麼烹煮食物的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讓學生發表，可以透過瓦斯爐、烤箱或電磁爐</a:t>
            </a:r>
            <a:r>
              <a:rPr lang="en-US" altLang="zh-TW" dirty="0"/>
              <a:t>….</a:t>
            </a:r>
            <a:r>
              <a:rPr lang="zh-TW" altLang="en-US" dirty="0"/>
              <a:t>等，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請問史前人類都是生食嗎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如果有熟食，請問史前人類怎麼處理的</a:t>
            </a:r>
            <a:r>
              <a:rPr lang="en-US" altLang="zh-TW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讓學生自由發表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再引入介紹考古學發現的石釜和石支腳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讓學生說明這</a:t>
            </a:r>
            <a:r>
              <a:rPr lang="en-US" altLang="zh-TW" dirty="0"/>
              <a:t>2</a:t>
            </a:r>
            <a:r>
              <a:rPr lang="zh-TW" altLang="en-US" dirty="0"/>
              <a:t>項工具的用途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再說明考古學認為石釜用於砍劈作用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                                石支腳是簡易的炊灶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70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帶學生走入史前人類生活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一起穿越時空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到第二陳列館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尋找史前的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GO!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FBFF-598B-49DA-A2E3-D7D82DE0D2A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87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95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58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1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7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41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16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19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86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09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7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DA3D-8BDB-4C41-98F3-0421F04F2F36}" type="datetimeFigureOut">
              <a:rPr lang="zh-TW" altLang="en-US" smtClean="0"/>
              <a:t>2023/7/15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907FA-C431-45D7-A812-36B8AA15C2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64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f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8.jpg"/><Relationship Id="rId4" Type="http://schemas.openxmlformats.org/officeDocument/2006/relationships/image" Target="../media/image15.jf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60717"/>
            <a:ext cx="5805264" cy="646331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摩登史前餐點上桌了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13" name="圖片 12" descr="一張含有 卡通, 動畫卡通, 虛構小說, 動畫 的圖片&#10;&#10;自動產生的描述">
            <a:extLst>
              <a:ext uri="{FF2B5EF4-FFF2-40B4-BE49-F238E27FC236}">
                <a16:creationId xmlns:a16="http://schemas.microsoft.com/office/drawing/2014/main" id="{65143B7D-90F7-306C-8DE3-0BF227569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0" b="81474" l="8747" r="99639">
                        <a14:foregroundMark x1="12985" y1="21095" x2="12985" y2="21095"/>
                        <a14:foregroundMark x1="12804" y1="21298" x2="12804" y2="21298"/>
                        <a14:foregroundMark x1="11362" y1="64706" x2="11362" y2="64706"/>
                        <a14:foregroundMark x1="11362" y1="63692" x2="8747" y2="68087"/>
                        <a14:foregroundMark x1="77818" y1="77823" x2="77818" y2="77823"/>
                        <a14:foregroundMark x1="77006" y1="78229" x2="75744" y2="79648"/>
                        <a14:foregroundMark x1="76826" y1="81474" x2="76826" y2="81474"/>
                        <a14:foregroundMark x1="95221" y1="30832" x2="95221" y2="30832"/>
                        <a14:foregroundMark x1="92606" y1="28398" x2="99098" y2="35227"/>
                        <a14:foregroundMark x1="99279" y1="39959" x2="99729" y2="39486"/>
                        <a14:foregroundMark x1="60415" y1="11832" x2="60415" y2="11832"/>
                        <a14:foregroundMark x1="38683" y1="14875" x2="51217" y2="4462"/>
                        <a14:foregroundMark x1="51217" y1="4462" x2="64833" y2="4530"/>
                        <a14:foregroundMark x1="64833" y1="4530" x2="75744" y2="17512"/>
                        <a14:foregroundMark x1="75744" y1="17512" x2="60234" y2="25355"/>
                        <a14:foregroundMark x1="60234" y1="25355" x2="58161" y2="25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" r="-411" b="16401"/>
          <a:stretch/>
        </p:blipFill>
        <p:spPr>
          <a:xfrm>
            <a:off x="116632" y="843558"/>
            <a:ext cx="3738782" cy="4299942"/>
          </a:xfrm>
          <a:prstGeom prst="rect">
            <a:avLst/>
          </a:prstGeom>
        </p:spPr>
      </p:pic>
      <p:pic>
        <p:nvPicPr>
          <p:cNvPr id="9" name="圖片 8" descr="一張含有 餐點, 水果, 拼盤, 食物群 的圖片&#10;&#10;自動產生的描述">
            <a:extLst>
              <a:ext uri="{FF2B5EF4-FFF2-40B4-BE49-F238E27FC236}">
                <a16:creationId xmlns:a16="http://schemas.microsoft.com/office/drawing/2014/main" id="{A517FBFD-372F-98E7-9A02-012D66BB1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6" y="2067694"/>
            <a:ext cx="3098824" cy="2699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FD2C97-DDBD-0C9C-547E-A647525A1B3D}"/>
              </a:ext>
            </a:extLst>
          </p:cNvPr>
          <p:cNvSpPr txBox="1"/>
          <p:nvPr/>
        </p:nvSpPr>
        <p:spPr>
          <a:xfrm>
            <a:off x="3202457" y="1222276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穿越時空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年，遇見史前的我</a:t>
            </a:r>
          </a:p>
        </p:txBody>
      </p:sp>
    </p:spTree>
    <p:extLst>
      <p:ext uri="{BB962C8B-B14F-4D97-AF65-F5344CB8AC3E}">
        <p14:creationId xmlns:p14="http://schemas.microsoft.com/office/powerpoint/2010/main" val="278053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23478"/>
            <a:ext cx="6858000" cy="369332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史達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穿越時空來到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年的史前，還記得剛還在吃飯呢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怎麼就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3" name="圖片 2" descr="一張含有 美工圖案, 動畫卡通, 卡通, 圖解 的圖片&#10;&#10;自動產生的描述">
            <a:extLst>
              <a:ext uri="{FF2B5EF4-FFF2-40B4-BE49-F238E27FC236}">
                <a16:creationId xmlns:a16="http://schemas.microsoft.com/office/drawing/2014/main" id="{37E308B8-95D6-0F0A-933A-E91F9627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000" y1="82308" x2="10769" y2="87692"/>
                        <a14:foregroundMark x1="35769" y1="88462" x2="85385" y2="86538"/>
                        <a14:foregroundMark x1="85385" y1="86538" x2="89615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1847714"/>
            <a:ext cx="2771132" cy="2916938"/>
          </a:xfrm>
          <a:prstGeom prst="rect">
            <a:avLst/>
          </a:prstGeom>
        </p:spPr>
      </p:pic>
      <p:pic>
        <p:nvPicPr>
          <p:cNvPr id="6" name="圖片 5" descr="一張含有 文字, 油畫, 圖畫, 藝術 的圖片&#10;&#10;自動產生的描述">
            <a:extLst>
              <a:ext uri="{FF2B5EF4-FFF2-40B4-BE49-F238E27FC236}">
                <a16:creationId xmlns:a16="http://schemas.microsoft.com/office/drawing/2014/main" id="{3A0C2D20-6805-B504-1145-36C7E0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36000" r="21994" b="33200"/>
          <a:stretch/>
        </p:blipFill>
        <p:spPr>
          <a:xfrm>
            <a:off x="3996368" y="2211710"/>
            <a:ext cx="2312952" cy="2326168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D6AE375-E3A0-6118-CB9A-72B4AFE28A7C}"/>
              </a:ext>
            </a:extLst>
          </p:cNvPr>
          <p:cNvCxnSpPr/>
          <p:nvPr/>
        </p:nvCxnSpPr>
        <p:spPr>
          <a:xfrm>
            <a:off x="3357845" y="660196"/>
            <a:ext cx="72008" cy="4104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A04-F1C0-21D1-39D2-C5A323C5F755}"/>
              </a:ext>
            </a:extLst>
          </p:cNvPr>
          <p:cNvSpPr txBox="1"/>
          <p:nvPr/>
        </p:nvSpPr>
        <p:spPr>
          <a:xfrm>
            <a:off x="1300773" y="12645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白飯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E2F37-0C40-2156-50AD-2A292EA424C3}"/>
              </a:ext>
            </a:extLst>
          </p:cNvPr>
          <p:cNvSpPr txBox="1"/>
          <p:nvPr/>
        </p:nvSpPr>
        <p:spPr>
          <a:xfrm>
            <a:off x="4857996" y="1352120"/>
            <a:ext cx="73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飯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戶外, 服裝, 植物, 人員 的圖片&#10;&#10;自動產生的描述">
            <a:extLst>
              <a:ext uri="{FF2B5EF4-FFF2-40B4-BE49-F238E27FC236}">
                <a16:creationId xmlns:a16="http://schemas.microsoft.com/office/drawing/2014/main" id="{41FAC942-C80B-7EFD-65BF-057970E5A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6" y="1906118"/>
            <a:ext cx="2571750" cy="254406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67D00C2-2814-E298-656B-45817DDE8F1A}"/>
              </a:ext>
            </a:extLst>
          </p:cNvPr>
          <p:cNvSpPr txBox="1"/>
          <p:nvPr/>
        </p:nvSpPr>
        <p:spPr>
          <a:xfrm>
            <a:off x="1300772" y="1288989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收割</a:t>
            </a:r>
          </a:p>
        </p:txBody>
      </p:sp>
      <p:pic>
        <p:nvPicPr>
          <p:cNvPr id="11" name="圖片 10" descr="一張含有 戶外, 天空, 草, 農業 的圖片&#10;&#10;自動產生的描述">
            <a:extLst>
              <a:ext uri="{FF2B5EF4-FFF2-40B4-BE49-F238E27FC236}">
                <a16:creationId xmlns:a16="http://schemas.microsoft.com/office/drawing/2014/main" id="{630C15A8-6BA1-C4D8-9B42-3B56B0C805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r="29919"/>
          <a:stretch/>
        </p:blipFill>
        <p:spPr>
          <a:xfrm>
            <a:off x="465368" y="1874547"/>
            <a:ext cx="2517308" cy="257563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C1E117-D00E-3561-A963-91A4862B0888}"/>
              </a:ext>
            </a:extLst>
          </p:cNvPr>
          <p:cNvSpPr txBox="1"/>
          <p:nvPr/>
        </p:nvSpPr>
        <p:spPr>
          <a:xfrm>
            <a:off x="1292259" y="130843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E61BC7-35ED-F736-9106-C14B2CAD2B69}"/>
              </a:ext>
            </a:extLst>
          </p:cNvPr>
          <p:cNvSpPr txBox="1"/>
          <p:nvPr/>
        </p:nvSpPr>
        <p:spPr>
          <a:xfrm>
            <a:off x="4553957" y="1359994"/>
            <a:ext cx="1339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FB537A7-BA14-7553-230B-4A11537EF727}"/>
              </a:ext>
            </a:extLst>
          </p:cNvPr>
          <p:cNvSpPr txBox="1"/>
          <p:nvPr/>
        </p:nvSpPr>
        <p:spPr>
          <a:xfrm>
            <a:off x="4403947" y="1430213"/>
            <a:ext cx="20878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刀子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鋤頭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哪裡來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9313425-7340-5ACA-B0E4-0F2C0D80D626}"/>
              </a:ext>
            </a:extLst>
          </p:cNvPr>
          <p:cNvSpPr txBox="1"/>
          <p:nvPr/>
        </p:nvSpPr>
        <p:spPr>
          <a:xfrm>
            <a:off x="4403947" y="1451629"/>
            <a:ext cx="20878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圓扁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猜猜看</a:t>
            </a:r>
          </a:p>
        </p:txBody>
      </p:sp>
      <p:pic>
        <p:nvPicPr>
          <p:cNvPr id="22" name="圖片 21" descr="一張含有 設計 的圖片&#10;&#10;自動產生的描述">
            <a:extLst>
              <a:ext uri="{FF2B5EF4-FFF2-40B4-BE49-F238E27FC236}">
                <a16:creationId xmlns:a16="http://schemas.microsoft.com/office/drawing/2014/main" id="{CE863104-5898-7053-4C6F-36B53851B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462" r="91154">
                        <a14:foregroundMark x1="8846" y1="61538" x2="8846" y2="61538"/>
                        <a14:foregroundMark x1="91154" y1="55385" x2="91154" y2="5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80" y="1614879"/>
            <a:ext cx="3302000" cy="3302000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F03F12A1-578A-E77F-8CC8-4AC6BAD7E54F}"/>
              </a:ext>
            </a:extLst>
          </p:cNvPr>
          <p:cNvGrpSpPr/>
          <p:nvPr/>
        </p:nvGrpSpPr>
        <p:grpSpPr>
          <a:xfrm>
            <a:off x="3447834" y="2092340"/>
            <a:ext cx="3302000" cy="3398350"/>
            <a:chOff x="3447834" y="2092340"/>
            <a:chExt cx="3302000" cy="3398350"/>
          </a:xfrm>
        </p:grpSpPr>
        <p:pic>
          <p:nvPicPr>
            <p:cNvPr id="18" name="圖片 17" descr="一張含有 文字, 圖書 的圖片&#10;&#10;自動產生的描述">
              <a:extLst>
                <a:ext uri="{FF2B5EF4-FFF2-40B4-BE49-F238E27FC236}">
                  <a16:creationId xmlns:a16="http://schemas.microsoft.com/office/drawing/2014/main" id="{D101C6FA-1691-9535-45A2-D01B19099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8" t="13932" r="57028" b="77668"/>
            <a:stretch/>
          </p:blipFill>
          <p:spPr>
            <a:xfrm>
              <a:off x="3845807" y="2092340"/>
              <a:ext cx="2755515" cy="1230200"/>
            </a:xfrm>
            <a:prstGeom prst="rect">
              <a:avLst/>
            </a:prstGeom>
          </p:spPr>
        </p:pic>
        <p:pic>
          <p:nvPicPr>
            <p:cNvPr id="24" name="圖片 23" descr="一張含有 武器, 刀, 冷兵器, 工具 的圖片&#10;&#10;自動產生的描述">
              <a:extLst>
                <a:ext uri="{FF2B5EF4-FFF2-40B4-BE49-F238E27FC236}">
                  <a16:creationId xmlns:a16="http://schemas.microsoft.com/office/drawing/2014/main" id="{9292BBBD-BC11-9AE3-6227-492F4CD0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0237">
              <a:off x="3447834" y="2188690"/>
              <a:ext cx="3302000" cy="3302000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8528E3DB-CB3A-38DB-EF4C-E3DCBAC741D9}"/>
              </a:ext>
            </a:extLst>
          </p:cNvPr>
          <p:cNvGrpSpPr/>
          <p:nvPr/>
        </p:nvGrpSpPr>
        <p:grpSpPr>
          <a:xfrm>
            <a:off x="3773557" y="2111134"/>
            <a:ext cx="2832911" cy="3171660"/>
            <a:chOff x="3773557" y="2111134"/>
            <a:chExt cx="2832911" cy="3171660"/>
          </a:xfrm>
        </p:grpSpPr>
        <p:pic>
          <p:nvPicPr>
            <p:cNvPr id="26" name="圖片 25" descr="一張含有 文字, 圖書 的圖片&#10;&#10;自動產生的描述">
              <a:extLst>
                <a:ext uri="{FF2B5EF4-FFF2-40B4-BE49-F238E27FC236}">
                  <a16:creationId xmlns:a16="http://schemas.microsoft.com/office/drawing/2014/main" id="{1BCBD363-FCEF-CF8F-9480-9E3896294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1" t="54020" r="56993" b="38800"/>
            <a:stretch/>
          </p:blipFill>
          <p:spPr>
            <a:xfrm>
              <a:off x="3773557" y="2111134"/>
              <a:ext cx="2832911" cy="1126779"/>
            </a:xfrm>
            <a:prstGeom prst="rect">
              <a:avLst/>
            </a:prstGeom>
          </p:spPr>
        </p:pic>
        <p:pic>
          <p:nvPicPr>
            <p:cNvPr id="28" name="圖片 27" descr="一張含有 工具, 斧頭 的圖片&#10;&#10;自動產生的描述">
              <a:extLst>
                <a:ext uri="{FF2B5EF4-FFF2-40B4-BE49-F238E27FC236}">
                  <a16:creationId xmlns:a16="http://schemas.microsoft.com/office/drawing/2014/main" id="{C82312A7-56D0-9CDA-5ADA-E01535BE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80" b="90419" l="9980" r="89920">
                          <a14:foregroundMark x1="20559" y1="90419" x2="20559" y2="904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528">
              <a:off x="3997918" y="2956626"/>
              <a:ext cx="2326168" cy="2326168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47B2E15-155C-47B6-F2A9-753CD23CA15D}"/>
              </a:ext>
            </a:extLst>
          </p:cNvPr>
          <p:cNvGrpSpPr/>
          <p:nvPr/>
        </p:nvGrpSpPr>
        <p:grpSpPr>
          <a:xfrm>
            <a:off x="1242762" y="551214"/>
            <a:ext cx="4372478" cy="834737"/>
            <a:chOff x="1242762" y="551214"/>
            <a:chExt cx="4372478" cy="834737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0C2422E-1FA3-5F06-7D30-361F265B0B80}"/>
                </a:ext>
              </a:extLst>
            </p:cNvPr>
            <p:cNvSpPr txBox="1"/>
            <p:nvPr/>
          </p:nvSpPr>
          <p:spPr>
            <a:xfrm>
              <a:off x="1242762" y="551214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AC1A8AE-C6E7-5476-3858-A117FACC89F3}"/>
                </a:ext>
              </a:extLst>
            </p:cNvPr>
            <p:cNvSpPr txBox="1"/>
            <p:nvPr/>
          </p:nvSpPr>
          <p:spPr>
            <a:xfrm>
              <a:off x="4866317" y="616510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4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23478"/>
            <a:ext cx="6858000" cy="369332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只有吃飯太乾了，我要吃魚，好多好多魚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魚哪裡來？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6" name="圖片 5" descr="一張含有 文字, 油畫, 圖畫, 藝術 的圖片&#10;&#10;自動產生的描述">
            <a:extLst>
              <a:ext uri="{FF2B5EF4-FFF2-40B4-BE49-F238E27FC236}">
                <a16:creationId xmlns:a16="http://schemas.microsoft.com/office/drawing/2014/main" id="{3A0C2D20-6805-B504-1145-36C7E0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36000" r="21994" b="33200"/>
          <a:stretch/>
        </p:blipFill>
        <p:spPr>
          <a:xfrm>
            <a:off x="3996368" y="2211710"/>
            <a:ext cx="2312952" cy="2326168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D6AE375-E3A0-6118-CB9A-72B4AFE28A7C}"/>
              </a:ext>
            </a:extLst>
          </p:cNvPr>
          <p:cNvCxnSpPr/>
          <p:nvPr/>
        </p:nvCxnSpPr>
        <p:spPr>
          <a:xfrm>
            <a:off x="3357845" y="660196"/>
            <a:ext cx="72008" cy="4104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A04-F1C0-21D1-39D2-C5A323C5F755}"/>
              </a:ext>
            </a:extLst>
          </p:cNvPr>
          <p:cNvSpPr txBox="1"/>
          <p:nvPr/>
        </p:nvSpPr>
        <p:spPr>
          <a:xfrm>
            <a:off x="949159" y="1352120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捕魚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漁船捕撈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E2F37-0C40-2156-50AD-2A292EA424C3}"/>
              </a:ext>
            </a:extLst>
          </p:cNvPr>
          <p:cNvSpPr txBox="1"/>
          <p:nvPr/>
        </p:nvSpPr>
        <p:spPr>
          <a:xfrm>
            <a:off x="4167889" y="1492992"/>
            <a:ext cx="18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怎麼有魚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抓魚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7D00C2-2814-E298-656B-45817DDE8F1A}"/>
              </a:ext>
            </a:extLst>
          </p:cNvPr>
          <p:cNvSpPr txBox="1"/>
          <p:nvPr/>
        </p:nvSpPr>
        <p:spPr>
          <a:xfrm>
            <a:off x="986707" y="1340703"/>
            <a:ext cx="157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養殖漁業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C1E117-D00E-3561-A963-91A4862B0888}"/>
              </a:ext>
            </a:extLst>
          </p:cNvPr>
          <p:cNvSpPr txBox="1"/>
          <p:nvPr/>
        </p:nvSpPr>
        <p:spPr>
          <a:xfrm>
            <a:off x="1204660" y="1363537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菜市場賣魚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9313425-7340-5ACA-B0E4-0F2C0D80D626}"/>
              </a:ext>
            </a:extLst>
          </p:cNvPr>
          <p:cNvSpPr txBox="1"/>
          <p:nvPr/>
        </p:nvSpPr>
        <p:spPr>
          <a:xfrm>
            <a:off x="4119430" y="1529065"/>
            <a:ext cx="20878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漁網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怎麼做的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帽子, 玩具, 遮陽帽, 圖畫 的圖片&#10;&#10;自動產生的描述">
            <a:extLst>
              <a:ext uri="{FF2B5EF4-FFF2-40B4-BE49-F238E27FC236}">
                <a16:creationId xmlns:a16="http://schemas.microsoft.com/office/drawing/2014/main" id="{5F94A350-8CAA-232D-C349-37C93E57E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0" y="2102201"/>
            <a:ext cx="2440678" cy="2440678"/>
          </a:xfrm>
          <a:prstGeom prst="rect">
            <a:avLst/>
          </a:prstGeom>
        </p:spPr>
      </p:pic>
      <p:pic>
        <p:nvPicPr>
          <p:cNvPr id="21" name="圖片 20" descr="一張含有 寫生, 設計 的圖片&#10;&#10;自動產生的描述">
            <a:extLst>
              <a:ext uri="{FF2B5EF4-FFF2-40B4-BE49-F238E27FC236}">
                <a16:creationId xmlns:a16="http://schemas.microsoft.com/office/drawing/2014/main" id="{5D02A4D3-1132-10ED-4CAB-A4349890B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75" y="2268939"/>
            <a:ext cx="2211710" cy="2211710"/>
          </a:xfrm>
          <a:prstGeom prst="rect">
            <a:avLst/>
          </a:prstGeom>
        </p:spPr>
      </p:pic>
      <p:pic>
        <p:nvPicPr>
          <p:cNvPr id="27" name="圖片 26" descr="一張含有 圖畫, 寫生, 圖解, 藝術 的圖片&#10;&#10;自動產生的描述">
            <a:extLst>
              <a:ext uri="{FF2B5EF4-FFF2-40B4-BE49-F238E27FC236}">
                <a16:creationId xmlns:a16="http://schemas.microsoft.com/office/drawing/2014/main" id="{6D0E0451-02C6-2BAB-8686-87825DAB2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1" y="2291154"/>
            <a:ext cx="3064099" cy="210303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9399508-AE4F-D3E8-550A-9671917B84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000" t="31906" r="15350" b="42463"/>
          <a:stretch/>
        </p:blipFill>
        <p:spPr>
          <a:xfrm>
            <a:off x="661385" y="2085804"/>
            <a:ext cx="2440678" cy="257798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FB537A7-BA14-7553-230B-4A11537EF727}"/>
              </a:ext>
            </a:extLst>
          </p:cNvPr>
          <p:cNvSpPr txBox="1"/>
          <p:nvPr/>
        </p:nvSpPr>
        <p:spPr>
          <a:xfrm>
            <a:off x="4071475" y="1548203"/>
            <a:ext cx="20878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還可以怎麼捕魚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E61BC7-35ED-F736-9106-C14B2CAD2B69}"/>
              </a:ext>
            </a:extLst>
          </p:cNvPr>
          <p:cNvSpPr txBox="1"/>
          <p:nvPr/>
        </p:nvSpPr>
        <p:spPr>
          <a:xfrm>
            <a:off x="4073557" y="1525369"/>
            <a:ext cx="2312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什麼做的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文字, 圖書 的圖片&#10;&#10;自動產生的描述">
            <a:extLst>
              <a:ext uri="{FF2B5EF4-FFF2-40B4-BE49-F238E27FC236}">
                <a16:creationId xmlns:a16="http://schemas.microsoft.com/office/drawing/2014/main" id="{A21F079E-A2A5-D039-7A17-EF46084812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33600" r="55720" b="59600"/>
          <a:stretch/>
        </p:blipFill>
        <p:spPr>
          <a:xfrm>
            <a:off x="3621647" y="2659033"/>
            <a:ext cx="3062393" cy="1327014"/>
          </a:xfrm>
          <a:prstGeom prst="rect">
            <a:avLst/>
          </a:prstGeom>
        </p:spPr>
      </p:pic>
      <p:pic>
        <p:nvPicPr>
          <p:cNvPr id="32" name="圖片 31" descr="一張含有 文字, 圖書 的圖片&#10;&#10;自動產生的描述">
            <a:extLst>
              <a:ext uri="{FF2B5EF4-FFF2-40B4-BE49-F238E27FC236}">
                <a16:creationId xmlns:a16="http://schemas.microsoft.com/office/drawing/2014/main" id="{CEF03632-F1CA-6263-7BEF-DFE5D076FA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1499" r="57568" b="87130"/>
          <a:stretch/>
        </p:blipFill>
        <p:spPr>
          <a:xfrm>
            <a:off x="3638396" y="2085804"/>
            <a:ext cx="3183273" cy="2440678"/>
          </a:xfrm>
          <a:prstGeom prst="rect">
            <a:avLst/>
          </a:prstGeom>
        </p:spPr>
      </p:pic>
      <p:pic>
        <p:nvPicPr>
          <p:cNvPr id="33" name="圖片 32" descr="一張含有 文字, 圖書 的圖片&#10;&#10;自動產生的描述">
            <a:extLst>
              <a:ext uri="{FF2B5EF4-FFF2-40B4-BE49-F238E27FC236}">
                <a16:creationId xmlns:a16="http://schemas.microsoft.com/office/drawing/2014/main" id="{707CEA55-61BB-7886-E8D1-EB35570A8B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44062" r="60512" b="47217"/>
          <a:stretch/>
        </p:blipFill>
        <p:spPr>
          <a:xfrm>
            <a:off x="3494448" y="2108638"/>
            <a:ext cx="3316789" cy="219109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86F47F3D-5A53-E8D8-E788-178D7CA61593}"/>
              </a:ext>
            </a:extLst>
          </p:cNvPr>
          <p:cNvGrpSpPr/>
          <p:nvPr/>
        </p:nvGrpSpPr>
        <p:grpSpPr>
          <a:xfrm>
            <a:off x="1242762" y="551214"/>
            <a:ext cx="4372478" cy="834737"/>
            <a:chOff x="1242762" y="551214"/>
            <a:chExt cx="4372478" cy="834737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7ED0341-8B87-DC7C-A4A4-7DA17125C74B}"/>
                </a:ext>
              </a:extLst>
            </p:cNvPr>
            <p:cNvSpPr txBox="1"/>
            <p:nvPr/>
          </p:nvSpPr>
          <p:spPr>
            <a:xfrm>
              <a:off x="1242762" y="551214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C9FC6315-D6D0-73BA-8700-7356EB920EEA}"/>
                </a:ext>
              </a:extLst>
            </p:cNvPr>
            <p:cNvSpPr txBox="1"/>
            <p:nvPr/>
          </p:nvSpPr>
          <p:spPr>
            <a:xfrm>
              <a:off x="4866317" y="616510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6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7" grpId="0" animBg="1"/>
      <p:bldP spid="13" grpId="0" animBg="1"/>
      <p:bldP spid="20" grpId="0" animBg="1"/>
      <p:bldP spid="1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23478"/>
            <a:ext cx="6858000" cy="369332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我是肉食主義者，還想吃肉呢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肉從哪來？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6" name="圖片 5" descr="一張含有 文字, 油畫, 圖畫, 藝術 的圖片&#10;&#10;自動產生的描述">
            <a:extLst>
              <a:ext uri="{FF2B5EF4-FFF2-40B4-BE49-F238E27FC236}">
                <a16:creationId xmlns:a16="http://schemas.microsoft.com/office/drawing/2014/main" id="{3A0C2D20-6805-B504-1145-36C7E0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36000" r="21994" b="33200"/>
          <a:stretch/>
        </p:blipFill>
        <p:spPr>
          <a:xfrm>
            <a:off x="4059163" y="2003197"/>
            <a:ext cx="2312952" cy="2326168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D6AE375-E3A0-6118-CB9A-72B4AFE28A7C}"/>
              </a:ext>
            </a:extLst>
          </p:cNvPr>
          <p:cNvCxnSpPr/>
          <p:nvPr/>
        </p:nvCxnSpPr>
        <p:spPr>
          <a:xfrm>
            <a:off x="3357845" y="660196"/>
            <a:ext cx="72008" cy="4104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A04-F1C0-21D1-39D2-C5A323C5F755}"/>
              </a:ext>
            </a:extLst>
          </p:cNvPr>
          <p:cNvSpPr txBox="1"/>
          <p:nvPr/>
        </p:nvSpPr>
        <p:spPr>
          <a:xfrm>
            <a:off x="1323291" y="13859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狩獵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E2F37-0C40-2156-50AD-2A292EA424C3}"/>
              </a:ext>
            </a:extLst>
          </p:cNvPr>
          <p:cNvSpPr txBox="1"/>
          <p:nvPr/>
        </p:nvSpPr>
        <p:spPr>
          <a:xfrm>
            <a:off x="4632231" y="1312564"/>
            <a:ext cx="185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怎麼有肉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如何補獵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C1E117-D00E-3561-A963-91A4862B0888}"/>
              </a:ext>
            </a:extLst>
          </p:cNvPr>
          <p:cNvSpPr txBox="1"/>
          <p:nvPr/>
        </p:nvSpPr>
        <p:spPr>
          <a:xfrm>
            <a:off x="1089754" y="1385951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飼養家畜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E61BC7-35ED-F736-9106-C14B2CAD2B69}"/>
              </a:ext>
            </a:extLst>
          </p:cNvPr>
          <p:cNvSpPr txBox="1"/>
          <p:nvPr/>
        </p:nvSpPr>
        <p:spPr>
          <a:xfrm>
            <a:off x="4581204" y="1317202"/>
            <a:ext cx="17243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捕獵工具形狀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用什麼做的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B8E8E21-1321-8CB1-9476-26F7546E65DB}"/>
              </a:ext>
            </a:extLst>
          </p:cNvPr>
          <p:cNvGrpSpPr/>
          <p:nvPr/>
        </p:nvGrpSpPr>
        <p:grpSpPr>
          <a:xfrm>
            <a:off x="1242762" y="551214"/>
            <a:ext cx="4372478" cy="834737"/>
            <a:chOff x="1242762" y="551214"/>
            <a:chExt cx="4372478" cy="834737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C1C734E-9DE4-1456-457B-CBBDBBA10469}"/>
                </a:ext>
              </a:extLst>
            </p:cNvPr>
            <p:cNvSpPr txBox="1"/>
            <p:nvPr/>
          </p:nvSpPr>
          <p:spPr>
            <a:xfrm>
              <a:off x="1242762" y="551214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A426C83-A84B-8033-538C-CE91C20517C1}"/>
                </a:ext>
              </a:extLst>
            </p:cNvPr>
            <p:cNvSpPr txBox="1"/>
            <p:nvPr/>
          </p:nvSpPr>
          <p:spPr>
            <a:xfrm>
              <a:off x="4866317" y="616510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昔</a:t>
              </a:r>
            </a:p>
          </p:txBody>
        </p:sp>
      </p:grpSp>
      <p:pic>
        <p:nvPicPr>
          <p:cNvPr id="18" name="圖片 17" descr="一張含有 文字, 油畫, 寫生, 圖畫 的圖片&#10;&#10;自動產生的描述">
            <a:extLst>
              <a:ext uri="{FF2B5EF4-FFF2-40B4-BE49-F238E27FC236}">
                <a16:creationId xmlns:a16="http://schemas.microsoft.com/office/drawing/2014/main" id="{06150AB6-C407-EA19-1A60-A4DE35245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2" y="1969133"/>
            <a:ext cx="2981325" cy="2016914"/>
          </a:xfrm>
          <a:prstGeom prst="rect">
            <a:avLst/>
          </a:prstGeom>
        </p:spPr>
      </p:pic>
      <p:pic>
        <p:nvPicPr>
          <p:cNvPr id="23" name="圖片 22" descr="一張含有 戶外, 哺乳動物, 樹狀, 地面 的圖片&#10;&#10;自動產生的描述">
            <a:extLst>
              <a:ext uri="{FF2B5EF4-FFF2-40B4-BE49-F238E27FC236}">
                <a16:creationId xmlns:a16="http://schemas.microsoft.com/office/drawing/2014/main" id="{AE354DAF-644B-C22D-24DF-A5A7B8AF8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0" y="1917535"/>
            <a:ext cx="3030369" cy="222341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67D00C2-2814-E298-656B-45817DDE8F1A}"/>
              </a:ext>
            </a:extLst>
          </p:cNvPr>
          <p:cNvSpPr txBox="1"/>
          <p:nvPr/>
        </p:nvSpPr>
        <p:spPr>
          <a:xfrm>
            <a:off x="910901" y="1403674"/>
            <a:ext cx="157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市場賣肉攤位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ED07707-5C52-96EF-286F-F455AB3CB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83" t="17568" r="3848" b="40667"/>
          <a:stretch/>
        </p:blipFill>
        <p:spPr>
          <a:xfrm>
            <a:off x="112211" y="1917535"/>
            <a:ext cx="3206016" cy="222341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787DA01-0182-7B48-75DE-0C6C580AE4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58" t="17568" r="6899" b="41586"/>
          <a:stretch/>
        </p:blipFill>
        <p:spPr>
          <a:xfrm>
            <a:off x="4152922" y="2315169"/>
            <a:ext cx="2171640" cy="163895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277B22F-92B8-5230-8534-7F462C7D80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220" t="18854" r="16121" b="61200"/>
          <a:stretch/>
        </p:blipFill>
        <p:spPr>
          <a:xfrm>
            <a:off x="3903560" y="2418163"/>
            <a:ext cx="2579557" cy="163895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02A0B97-DA6B-980E-F450-45AF890B3C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512" t="19720" r="4879" b="37794"/>
          <a:stretch/>
        </p:blipFill>
        <p:spPr>
          <a:xfrm>
            <a:off x="3994621" y="2302085"/>
            <a:ext cx="2442035" cy="1638954"/>
          </a:xfrm>
          <a:prstGeom prst="rect">
            <a:avLst/>
          </a:prstGeom>
        </p:spPr>
      </p:pic>
      <p:pic>
        <p:nvPicPr>
          <p:cNvPr id="32" name="圖片 31" descr="一張含有 文字, 圖書 的圖片&#10;&#10;自動產生的描述">
            <a:extLst>
              <a:ext uri="{FF2B5EF4-FFF2-40B4-BE49-F238E27FC236}">
                <a16:creationId xmlns:a16="http://schemas.microsoft.com/office/drawing/2014/main" id="{CEF03632-F1CA-6263-7BEF-DFE5D076FA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1499" r="57568" b="87130"/>
          <a:stretch/>
        </p:blipFill>
        <p:spPr>
          <a:xfrm>
            <a:off x="4041919" y="2179436"/>
            <a:ext cx="2250425" cy="1725444"/>
          </a:xfrm>
          <a:prstGeom prst="rect">
            <a:avLst/>
          </a:prstGeom>
        </p:spPr>
      </p:pic>
      <p:sp>
        <p:nvSpPr>
          <p:cNvPr id="26" name="乘號 25">
            <a:extLst>
              <a:ext uri="{FF2B5EF4-FFF2-40B4-BE49-F238E27FC236}">
                <a16:creationId xmlns:a16="http://schemas.microsoft.com/office/drawing/2014/main" id="{86807957-82FC-ED91-075E-91BECF43C9C7}"/>
              </a:ext>
            </a:extLst>
          </p:cNvPr>
          <p:cNvSpPr/>
          <p:nvPr/>
        </p:nvSpPr>
        <p:spPr>
          <a:xfrm>
            <a:off x="4200991" y="2258028"/>
            <a:ext cx="1813272" cy="165993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 descr="一張含有 文字, 圖書 的圖片&#10;&#10;自動產生的描述">
            <a:extLst>
              <a:ext uri="{FF2B5EF4-FFF2-40B4-BE49-F238E27FC236}">
                <a16:creationId xmlns:a16="http://schemas.microsoft.com/office/drawing/2014/main" id="{A6911441-BC06-C4B1-E1AB-12DB2DBA0C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44062" r="60512" b="47217"/>
          <a:stretch/>
        </p:blipFill>
        <p:spPr>
          <a:xfrm>
            <a:off x="4102823" y="2302085"/>
            <a:ext cx="2300524" cy="1519742"/>
          </a:xfrm>
          <a:prstGeom prst="rect">
            <a:avLst/>
          </a:prstGeom>
        </p:spPr>
      </p:pic>
      <p:sp>
        <p:nvSpPr>
          <p:cNvPr id="38" name="圓形: 空心 37">
            <a:extLst>
              <a:ext uri="{FF2B5EF4-FFF2-40B4-BE49-F238E27FC236}">
                <a16:creationId xmlns:a16="http://schemas.microsoft.com/office/drawing/2014/main" id="{F94EAAF5-9CAD-A046-A0DC-BC17DC7C9673}"/>
              </a:ext>
            </a:extLst>
          </p:cNvPr>
          <p:cNvSpPr/>
          <p:nvPr/>
        </p:nvSpPr>
        <p:spPr>
          <a:xfrm>
            <a:off x="4796013" y="2571750"/>
            <a:ext cx="1081259" cy="1073771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96BA6CC4-BC39-12C0-1171-128D16F10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150" t="50000" r="34699" b="35067"/>
          <a:stretch/>
        </p:blipFill>
        <p:spPr>
          <a:xfrm>
            <a:off x="3774291" y="2107000"/>
            <a:ext cx="2838093" cy="1961991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CC11E7CB-D0E4-CC0F-804C-D3527976E6C2}"/>
              </a:ext>
            </a:extLst>
          </p:cNvPr>
          <p:cNvSpPr txBox="1"/>
          <p:nvPr/>
        </p:nvSpPr>
        <p:spPr>
          <a:xfrm>
            <a:off x="4496627" y="1312563"/>
            <a:ext cx="19513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史前人類會捕捉鳥類嗎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怎麼抓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65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3" grpId="0" animBg="1"/>
      <p:bldP spid="14" grpId="0" animBg="1"/>
      <p:bldP spid="7" grpId="0" animBg="1"/>
      <p:bldP spid="26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23478"/>
            <a:ext cx="6858000" cy="369332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要吃蔬菜才能營養均衡，史前有蔬菜嗎？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6" name="圖片 5" descr="一張含有 文字, 油畫, 圖畫, 藝術 的圖片&#10;&#10;自動產生的描述">
            <a:extLst>
              <a:ext uri="{FF2B5EF4-FFF2-40B4-BE49-F238E27FC236}">
                <a16:creationId xmlns:a16="http://schemas.microsoft.com/office/drawing/2014/main" id="{3A0C2D20-6805-B504-1145-36C7E0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36000" r="21994" b="33200"/>
          <a:stretch/>
        </p:blipFill>
        <p:spPr>
          <a:xfrm>
            <a:off x="3999610" y="2091995"/>
            <a:ext cx="2312952" cy="2326168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D6AE375-E3A0-6118-CB9A-72B4AFE28A7C}"/>
              </a:ext>
            </a:extLst>
          </p:cNvPr>
          <p:cNvCxnSpPr/>
          <p:nvPr/>
        </p:nvCxnSpPr>
        <p:spPr>
          <a:xfrm>
            <a:off x="3357845" y="660196"/>
            <a:ext cx="72008" cy="4104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A04-F1C0-21D1-39D2-C5A323C5F755}"/>
              </a:ext>
            </a:extLst>
          </p:cNvPr>
          <p:cNvSpPr txBox="1"/>
          <p:nvPr/>
        </p:nvSpPr>
        <p:spPr>
          <a:xfrm>
            <a:off x="1042234" y="13361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採集野菜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EE2F37-0C40-2156-50AD-2A292EA424C3}"/>
              </a:ext>
            </a:extLst>
          </p:cNvPr>
          <p:cNvSpPr txBox="1"/>
          <p:nvPr/>
        </p:nvSpPr>
        <p:spPr>
          <a:xfrm>
            <a:off x="4152850" y="1398286"/>
            <a:ext cx="214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考古文化沒有談到史前人類吃蔬菜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7D00C2-2814-E298-656B-45817DDE8F1A}"/>
              </a:ext>
            </a:extLst>
          </p:cNvPr>
          <p:cNvSpPr txBox="1"/>
          <p:nvPr/>
        </p:nvSpPr>
        <p:spPr>
          <a:xfrm>
            <a:off x="810332" y="1317746"/>
            <a:ext cx="157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種植蔬菜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C1E117-D00E-3561-A963-91A4862B0888}"/>
              </a:ext>
            </a:extLst>
          </p:cNvPr>
          <p:cNvSpPr txBox="1"/>
          <p:nvPr/>
        </p:nvSpPr>
        <p:spPr>
          <a:xfrm>
            <a:off x="926817" y="1308326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菜市場買菜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C85FBA-8120-B7B6-11AC-6ED093BCE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00" t="27543" r="31100" b="57466"/>
          <a:stretch/>
        </p:blipFill>
        <p:spPr>
          <a:xfrm>
            <a:off x="325648" y="2019214"/>
            <a:ext cx="2698248" cy="180576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FC1CE0-2B59-E289-8B85-B2AD11FAF2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73" t="50000" r="31100" b="35067"/>
          <a:stretch/>
        </p:blipFill>
        <p:spPr>
          <a:xfrm>
            <a:off x="307531" y="2003197"/>
            <a:ext cx="2820962" cy="222984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EBF3F69-E9B3-0A4C-7CCC-29A4D90D08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001" t="50000" r="16399" b="35067"/>
          <a:stretch/>
        </p:blipFill>
        <p:spPr>
          <a:xfrm>
            <a:off x="195577" y="1952542"/>
            <a:ext cx="3089407" cy="2326167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298E98CC-D5B0-BAA9-7489-0B6182DE36EB}"/>
              </a:ext>
            </a:extLst>
          </p:cNvPr>
          <p:cNvGrpSpPr/>
          <p:nvPr/>
        </p:nvGrpSpPr>
        <p:grpSpPr>
          <a:xfrm>
            <a:off x="1242762" y="551214"/>
            <a:ext cx="4372478" cy="834737"/>
            <a:chOff x="1242762" y="551214"/>
            <a:chExt cx="4372478" cy="834737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0D1294DB-75C1-30F6-C538-67E8967CE5B0}"/>
                </a:ext>
              </a:extLst>
            </p:cNvPr>
            <p:cNvSpPr txBox="1"/>
            <p:nvPr/>
          </p:nvSpPr>
          <p:spPr>
            <a:xfrm>
              <a:off x="1242762" y="551214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EBEE3F4-404B-4187-F8E2-E0866AFC6DCA}"/>
                </a:ext>
              </a:extLst>
            </p:cNvPr>
            <p:cNvSpPr txBox="1"/>
            <p:nvPr/>
          </p:nvSpPr>
          <p:spPr>
            <a:xfrm>
              <a:off x="4866317" y="616510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昔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EFD01DC-616B-AEF3-1D75-94BCBF54DAD8}"/>
              </a:ext>
            </a:extLst>
          </p:cNvPr>
          <p:cNvSpPr txBox="1"/>
          <p:nvPr/>
        </p:nvSpPr>
        <p:spPr>
          <a:xfrm>
            <a:off x="4152849" y="1372883"/>
            <a:ext cx="21414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如何證明史前人類有沒有吃蔬菜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4A6ACE0-C003-2FCB-8368-4F2FDEBF0E49}"/>
              </a:ext>
            </a:extLst>
          </p:cNvPr>
          <p:cNvSpPr txBox="1"/>
          <p:nvPr/>
        </p:nvSpPr>
        <p:spPr>
          <a:xfrm>
            <a:off x="4716569" y="2470249"/>
            <a:ext cx="2141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9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04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7" grpId="0" animBg="1"/>
      <p:bldP spid="13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23478"/>
            <a:ext cx="6858000" cy="369332"/>
          </a:xfrm>
          <a:prstGeom prst="rect">
            <a:avLst/>
          </a:prstGeom>
          <a:solidFill>
            <a:srgbClr val="A1A759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所有東西要烹煮嗎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生吃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還是吃熟食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pic>
        <p:nvPicPr>
          <p:cNvPr id="6" name="圖片 5" descr="一張含有 文字, 油畫, 圖畫, 藝術 的圖片&#10;&#10;自動產生的描述">
            <a:extLst>
              <a:ext uri="{FF2B5EF4-FFF2-40B4-BE49-F238E27FC236}">
                <a16:creationId xmlns:a16="http://schemas.microsoft.com/office/drawing/2014/main" id="{3A0C2D20-6805-B504-1145-36C7E0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36000" r="21994" b="33200"/>
          <a:stretch/>
        </p:blipFill>
        <p:spPr>
          <a:xfrm>
            <a:off x="3999610" y="2091995"/>
            <a:ext cx="2312952" cy="2326168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D6AE375-E3A0-6118-CB9A-72B4AFE28A7C}"/>
              </a:ext>
            </a:extLst>
          </p:cNvPr>
          <p:cNvCxnSpPr/>
          <p:nvPr/>
        </p:nvCxnSpPr>
        <p:spPr>
          <a:xfrm>
            <a:off x="3357845" y="660196"/>
            <a:ext cx="72008" cy="4104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A04-F1C0-21D1-39D2-C5A323C5F755}"/>
              </a:ext>
            </a:extLst>
          </p:cNvPr>
          <p:cNvSpPr txBox="1"/>
          <p:nvPr/>
        </p:nvSpPr>
        <p:spPr>
          <a:xfrm>
            <a:off x="240684" y="1352075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瓦斯爐、烤箱、電磁爐烹煮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98E98CC-D5B0-BAA9-7489-0B6182DE36EB}"/>
              </a:ext>
            </a:extLst>
          </p:cNvPr>
          <p:cNvGrpSpPr/>
          <p:nvPr/>
        </p:nvGrpSpPr>
        <p:grpSpPr>
          <a:xfrm>
            <a:off x="1242762" y="551214"/>
            <a:ext cx="4372478" cy="834737"/>
            <a:chOff x="1242762" y="551214"/>
            <a:chExt cx="4372478" cy="834737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0D1294DB-75C1-30F6-C538-67E8967CE5B0}"/>
                </a:ext>
              </a:extLst>
            </p:cNvPr>
            <p:cNvSpPr txBox="1"/>
            <p:nvPr/>
          </p:nvSpPr>
          <p:spPr>
            <a:xfrm>
              <a:off x="1242762" y="551214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EBEE3F4-404B-4187-F8E2-E0866AFC6DCA}"/>
                </a:ext>
              </a:extLst>
            </p:cNvPr>
            <p:cNvSpPr txBox="1"/>
            <p:nvPr/>
          </p:nvSpPr>
          <p:spPr>
            <a:xfrm>
              <a:off x="4866317" y="616510"/>
              <a:ext cx="74892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昔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EFD01DC-616B-AEF3-1D75-94BCBF54DAD8}"/>
              </a:ext>
            </a:extLst>
          </p:cNvPr>
          <p:cNvSpPr txBox="1"/>
          <p:nvPr/>
        </p:nvSpPr>
        <p:spPr>
          <a:xfrm>
            <a:off x="4152850" y="1404314"/>
            <a:ext cx="2141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用什麼來煮食物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4A6ACE0-C003-2FCB-8368-4F2FDEBF0E49}"/>
              </a:ext>
            </a:extLst>
          </p:cNvPr>
          <p:cNvSpPr txBox="1"/>
          <p:nvPr/>
        </p:nvSpPr>
        <p:spPr>
          <a:xfrm>
            <a:off x="4716569" y="2470249"/>
            <a:ext cx="2141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9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B288B5-E66E-388E-8217-092896EB0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55" t="19261" r="5719" b="35677"/>
          <a:stretch/>
        </p:blipFill>
        <p:spPr>
          <a:xfrm>
            <a:off x="232499" y="2044617"/>
            <a:ext cx="2928604" cy="2201039"/>
          </a:xfrm>
          <a:prstGeom prst="rect">
            <a:avLst/>
          </a:prstGeom>
        </p:spPr>
      </p:pic>
      <p:pic>
        <p:nvPicPr>
          <p:cNvPr id="9" name="圖片 8" descr="一張含有 文字, 圖書 的圖片&#10;&#10;自動產生的描述">
            <a:extLst>
              <a:ext uri="{FF2B5EF4-FFF2-40B4-BE49-F238E27FC236}">
                <a16:creationId xmlns:a16="http://schemas.microsoft.com/office/drawing/2014/main" id="{8DBF949A-5268-C2CF-C23F-BF6132FFA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t="61697" r="52003" b="29582"/>
          <a:stretch/>
        </p:blipFill>
        <p:spPr>
          <a:xfrm>
            <a:off x="3869462" y="1764205"/>
            <a:ext cx="2633401" cy="1459099"/>
          </a:xfrm>
          <a:prstGeom prst="rect">
            <a:avLst/>
          </a:prstGeom>
        </p:spPr>
      </p:pic>
      <p:pic>
        <p:nvPicPr>
          <p:cNvPr id="14" name="圖片 13" descr="一張含有 文字, 圖書 的圖片&#10;&#10;自動產生的描述">
            <a:extLst>
              <a:ext uri="{FF2B5EF4-FFF2-40B4-BE49-F238E27FC236}">
                <a16:creationId xmlns:a16="http://schemas.microsoft.com/office/drawing/2014/main" id="{A89386A6-1810-5972-FD31-2C4810F4D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79180" r="56536" b="12099"/>
          <a:stretch/>
        </p:blipFill>
        <p:spPr>
          <a:xfrm>
            <a:off x="3860865" y="3279579"/>
            <a:ext cx="2650597" cy="1459099"/>
          </a:xfrm>
          <a:prstGeom prst="rect">
            <a:avLst/>
          </a:prstGeom>
        </p:spPr>
      </p:pic>
      <p:pic>
        <p:nvPicPr>
          <p:cNvPr id="16" name="圖片 15" descr="一張含有 文字, 圖書 的圖片&#10;&#10;自動產生的描述">
            <a:extLst>
              <a:ext uri="{FF2B5EF4-FFF2-40B4-BE49-F238E27FC236}">
                <a16:creationId xmlns:a16="http://schemas.microsoft.com/office/drawing/2014/main" id="{102CBF4A-B130-7844-44E1-6D49D590C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88500" r="55207" b="2779"/>
          <a:stretch/>
        </p:blipFill>
        <p:spPr>
          <a:xfrm>
            <a:off x="3915479" y="3286854"/>
            <a:ext cx="2650597" cy="1459099"/>
          </a:xfrm>
          <a:prstGeom prst="rect">
            <a:avLst/>
          </a:prstGeom>
        </p:spPr>
      </p:pic>
      <p:pic>
        <p:nvPicPr>
          <p:cNvPr id="17" name="圖片 16" descr="一張含有 文字, 圖書 的圖片&#10;&#10;自動產生的描述">
            <a:extLst>
              <a:ext uri="{FF2B5EF4-FFF2-40B4-BE49-F238E27FC236}">
                <a16:creationId xmlns:a16="http://schemas.microsoft.com/office/drawing/2014/main" id="{D0B78049-5A37-E4C5-5E8F-385E1B9B0C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23910" r="57778" b="67369"/>
          <a:stretch/>
        </p:blipFill>
        <p:spPr>
          <a:xfrm>
            <a:off x="3915479" y="1771480"/>
            <a:ext cx="2650597" cy="14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1420E98-02B5-7B7E-5765-4B3A5B811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434" y="1721452"/>
            <a:ext cx="124734" cy="2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1350"/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B515967E-3615-459D-3F41-2DCF947826E2}"/>
              </a:ext>
            </a:extLst>
          </p:cNvPr>
          <p:cNvSpPr/>
          <p:nvPr/>
        </p:nvSpPr>
        <p:spPr>
          <a:xfrm>
            <a:off x="1313" y="483518"/>
            <a:ext cx="4752528" cy="1066322"/>
          </a:xfrm>
          <a:prstGeom prst="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走進史前人類的生活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992FCCED-EDD1-5205-F2AC-9CDAB7C134E8}"/>
              </a:ext>
            </a:extLst>
          </p:cNvPr>
          <p:cNvSpPr/>
          <p:nvPr/>
        </p:nvSpPr>
        <p:spPr>
          <a:xfrm flipH="1">
            <a:off x="2204864" y="1732139"/>
            <a:ext cx="4653136" cy="106632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穿越時空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BE1D1C92-D8DD-C912-59A9-6934ACBF82C5}"/>
              </a:ext>
            </a:extLst>
          </p:cNvPr>
          <p:cNvSpPr/>
          <p:nvPr/>
        </p:nvSpPr>
        <p:spPr>
          <a:xfrm>
            <a:off x="2002955" y="2980760"/>
            <a:ext cx="4493193" cy="106632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尋找史前的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GO!</a:t>
            </a:r>
          </a:p>
        </p:txBody>
      </p:sp>
      <p:pic>
        <p:nvPicPr>
          <p:cNvPr id="14" name="圖片 13" descr="一張含有 卡通, 動畫卡通, 虛構小說, 動畫 的圖片&#10;&#10;自動產生的描述">
            <a:extLst>
              <a:ext uri="{FF2B5EF4-FFF2-40B4-BE49-F238E27FC236}">
                <a16:creationId xmlns:a16="http://schemas.microsoft.com/office/drawing/2014/main" id="{CF35A428-0B8A-09E6-EEFE-B2EA1E792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0" b="81474" l="8747" r="99639">
                        <a14:foregroundMark x1="12985" y1="21095" x2="12985" y2="21095"/>
                        <a14:foregroundMark x1="12804" y1="21298" x2="12804" y2="21298"/>
                        <a14:foregroundMark x1="11362" y1="64706" x2="11362" y2="64706"/>
                        <a14:foregroundMark x1="11362" y1="63692" x2="8747" y2="68087"/>
                        <a14:foregroundMark x1="77818" y1="77823" x2="77818" y2="77823"/>
                        <a14:foregroundMark x1="77006" y1="78229" x2="75744" y2="79648"/>
                        <a14:foregroundMark x1="76826" y1="81474" x2="76826" y2="81474"/>
                        <a14:foregroundMark x1="95221" y1="30832" x2="95221" y2="30832"/>
                        <a14:foregroundMark x1="92606" y1="28398" x2="99098" y2="35227"/>
                        <a14:foregroundMark x1="99279" y1="39959" x2="99729" y2="39486"/>
                        <a14:foregroundMark x1="60415" y1="11832" x2="60415" y2="11832"/>
                        <a14:foregroundMark x1="38683" y1="14875" x2="51217" y2="4462"/>
                        <a14:foregroundMark x1="51217" y1="4462" x2="64833" y2="4530"/>
                        <a14:foregroundMark x1="64833" y1="4530" x2="75744" y2="17512"/>
                        <a14:foregroundMark x1="75744" y1="17512" x2="60234" y2="25355"/>
                        <a14:foregroundMark x1="60234" y1="25355" x2="58161" y2="25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" r="-411" b="16401"/>
          <a:stretch/>
        </p:blipFill>
        <p:spPr>
          <a:xfrm flipH="1">
            <a:off x="6570" y="2449153"/>
            <a:ext cx="2414318" cy="27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8885</TotalTime>
  <Words>949</Words>
  <Application>Microsoft Office PowerPoint</Application>
  <PresentationFormat>自訂</PresentationFormat>
  <Paragraphs>125</Paragraphs>
  <Slides>7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1" baseType="lpstr">
      <vt:lpstr>微軟正黑體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QQQ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樹人好玩藝，藝起尋夢趣</dc:title>
  <dc:creator>QQQ</dc:creator>
  <cp:lastModifiedBy>吳錦梅</cp:lastModifiedBy>
  <cp:revision>378</cp:revision>
  <dcterms:created xsi:type="dcterms:W3CDTF">2020-05-17T12:58:53Z</dcterms:created>
  <dcterms:modified xsi:type="dcterms:W3CDTF">2023-07-15T00:14:34Z</dcterms:modified>
</cp:coreProperties>
</file>